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338" r:id="rId3"/>
    <p:sldId id="273" r:id="rId4"/>
    <p:sldId id="288" r:id="rId5"/>
    <p:sldId id="287" r:id="rId6"/>
    <p:sldId id="297" r:id="rId7"/>
    <p:sldId id="299" r:id="rId8"/>
    <p:sldId id="300" r:id="rId9"/>
    <p:sldId id="298" r:id="rId10"/>
    <p:sldId id="302" r:id="rId11"/>
    <p:sldId id="303" r:id="rId12"/>
    <p:sldId id="301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4" r:id="rId39"/>
    <p:sldId id="323" r:id="rId40"/>
    <p:sldId id="325" r:id="rId41"/>
    <p:sldId id="326" r:id="rId42"/>
    <p:sldId id="327" r:id="rId43"/>
    <p:sldId id="328" r:id="rId44"/>
    <p:sldId id="329" r:id="rId45"/>
    <p:sldId id="331" r:id="rId46"/>
    <p:sldId id="330" r:id="rId47"/>
    <p:sldId id="332" r:id="rId48"/>
    <p:sldId id="333" r:id="rId49"/>
    <p:sldId id="334" r:id="rId50"/>
    <p:sldId id="335" r:id="rId51"/>
    <p:sldId id="337" r:id="rId52"/>
    <p:sldId id="336" r:id="rId53"/>
    <p:sldId id="286" r:id="rId54"/>
    <p:sldId id="339" r:id="rId55"/>
    <p:sldId id="340" r:id="rId56"/>
    <p:sldId id="276" r:id="rId5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91A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877" autoAdjust="0"/>
    <p:restoredTop sz="94667" autoAdjust="0"/>
  </p:normalViewPr>
  <p:slideViewPr>
    <p:cSldViewPr>
      <p:cViewPr>
        <p:scale>
          <a:sx n="70" d="100"/>
          <a:sy n="70" d="100"/>
        </p:scale>
        <p:origin x="-510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AD5082-8C6B-4D28-BD7C-8531E16D8201}" type="doc">
      <dgm:prSet loTypeId="urn:microsoft.com/office/officeart/2005/8/layout/chevron2" loCatId="list" qsTypeId="urn:microsoft.com/office/officeart/2005/8/quickstyle/simple5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l-GR"/>
        </a:p>
      </dgm:t>
    </dgm:pt>
    <dgm:pt modelId="{A5C5BAC2-776E-49F9-9334-1C5A923E4D16}">
      <dgm:prSet phldrT="[Κείμενο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88A5B787-C0AF-4BAA-A726-7CFC99626250}" type="parTrans" cxnId="{A76B27CA-4F6E-4EC8-9DED-C87B65B2B892}">
      <dgm:prSet/>
      <dgm:spPr/>
      <dgm:t>
        <a:bodyPr/>
        <a:lstStyle/>
        <a:p>
          <a:endParaRPr lang="el-GR"/>
        </a:p>
      </dgm:t>
    </dgm:pt>
    <dgm:pt modelId="{B7D844C7-87B0-41C6-A4BF-EC33765257B9}" type="sibTrans" cxnId="{A76B27CA-4F6E-4EC8-9DED-C87B65B2B892}">
      <dgm:prSet/>
      <dgm:spPr/>
      <dgm:t>
        <a:bodyPr/>
        <a:lstStyle/>
        <a:p>
          <a:endParaRPr lang="el-GR"/>
        </a:p>
      </dgm:t>
    </dgm:pt>
    <dgm:pt modelId="{13DF9B2A-AE2C-4BE8-85CA-72C25986C270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2000" dirty="0"/>
            <a:t>Εισαγωγή</a:t>
          </a:r>
        </a:p>
      </dgm:t>
    </dgm:pt>
    <dgm:pt modelId="{4EA298C4-5DC9-4565-B557-5863E3200DE8}" type="parTrans" cxnId="{B1A91FF7-FEE3-45A9-9BAE-8B7B3460FC8E}">
      <dgm:prSet/>
      <dgm:spPr/>
      <dgm:t>
        <a:bodyPr/>
        <a:lstStyle/>
        <a:p>
          <a:endParaRPr lang="el-GR"/>
        </a:p>
      </dgm:t>
    </dgm:pt>
    <dgm:pt modelId="{AC9258D7-26A8-46AA-B7C4-6129E4C8CB7F}" type="sibTrans" cxnId="{B1A91FF7-FEE3-45A9-9BAE-8B7B3460FC8E}">
      <dgm:prSet/>
      <dgm:spPr/>
      <dgm:t>
        <a:bodyPr/>
        <a:lstStyle/>
        <a:p>
          <a:endParaRPr lang="el-GR"/>
        </a:p>
      </dgm:t>
    </dgm:pt>
    <dgm:pt modelId="{7358DC3F-872F-423F-9E3D-01004BF440BE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2000"/>
            <a:t>Ιστορική Αναδρομή</a:t>
          </a:r>
        </a:p>
      </dgm:t>
    </dgm:pt>
    <dgm:pt modelId="{A066597B-21AD-4018-9C3A-AC96C7BE4C2C}" type="parTrans" cxnId="{77410FE8-3FDA-4E70-8430-4C8506DA4F84}">
      <dgm:prSet/>
      <dgm:spPr/>
      <dgm:t>
        <a:bodyPr/>
        <a:lstStyle/>
        <a:p>
          <a:endParaRPr lang="el-GR"/>
        </a:p>
      </dgm:t>
    </dgm:pt>
    <dgm:pt modelId="{AC24E49E-EB99-41B4-B6ED-F6091FA26105}" type="sibTrans" cxnId="{77410FE8-3FDA-4E70-8430-4C8506DA4F84}">
      <dgm:prSet/>
      <dgm:spPr/>
      <dgm:t>
        <a:bodyPr/>
        <a:lstStyle/>
        <a:p>
          <a:endParaRPr lang="el-GR"/>
        </a:p>
      </dgm:t>
    </dgm:pt>
    <dgm:pt modelId="{5D251406-A53C-4CC7-BBF8-C0DFA39BDA8C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2000" dirty="0" err="1"/>
            <a:t>Υπερμοριακές</a:t>
          </a:r>
          <a:r>
            <a:rPr lang="el-GR" sz="2000" dirty="0"/>
            <a:t> Αλληλεπιδράσεις</a:t>
          </a:r>
        </a:p>
      </dgm:t>
    </dgm:pt>
    <dgm:pt modelId="{20B2EFF2-8911-4D56-AEB4-17D7853ADBE4}" type="parTrans" cxnId="{4561BF36-4BE5-4EEC-ADE0-7DA95C4ECC63}">
      <dgm:prSet/>
      <dgm:spPr/>
      <dgm:t>
        <a:bodyPr/>
        <a:lstStyle/>
        <a:p>
          <a:endParaRPr lang="el-GR"/>
        </a:p>
      </dgm:t>
    </dgm:pt>
    <dgm:pt modelId="{76492FC0-0BA8-450F-9457-33B9E633F802}" type="sibTrans" cxnId="{4561BF36-4BE5-4EEC-ADE0-7DA95C4ECC63}">
      <dgm:prSet/>
      <dgm:spPr/>
      <dgm:t>
        <a:bodyPr/>
        <a:lstStyle/>
        <a:p>
          <a:endParaRPr lang="el-GR"/>
        </a:p>
      </dgm:t>
    </dgm:pt>
    <dgm:pt modelId="{137F9AA4-500E-4789-B502-22190C4D4FB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D4179380-49EB-4507-89F3-F59F3FA0C5FE}" type="parTrans" cxnId="{35970E1A-4C4D-4DDC-8FEB-4DE2BA4CD8A9}">
      <dgm:prSet/>
      <dgm:spPr/>
      <dgm:t>
        <a:bodyPr/>
        <a:lstStyle/>
        <a:p>
          <a:endParaRPr lang="el-GR"/>
        </a:p>
      </dgm:t>
    </dgm:pt>
    <dgm:pt modelId="{52F640E4-88CD-422D-AC66-A8373778FEFE}" type="sibTrans" cxnId="{35970E1A-4C4D-4DDC-8FEB-4DE2BA4CD8A9}">
      <dgm:prSet/>
      <dgm:spPr/>
      <dgm:t>
        <a:bodyPr/>
        <a:lstStyle/>
        <a:p>
          <a:endParaRPr lang="el-GR"/>
        </a:p>
      </dgm:t>
    </dgm:pt>
    <dgm:pt modelId="{E4E3FEFE-1DB8-42BA-A26E-02E4269CC2E0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95575BA4-B3A7-49F2-AC99-0080A21B9979}" type="parTrans" cxnId="{B6908D52-AF61-4CDC-8639-296552959C9F}">
      <dgm:prSet/>
      <dgm:spPr/>
      <dgm:t>
        <a:bodyPr/>
        <a:lstStyle/>
        <a:p>
          <a:endParaRPr lang="el-GR"/>
        </a:p>
      </dgm:t>
    </dgm:pt>
    <dgm:pt modelId="{97FDD2F3-AB8F-45DF-96E1-225180A7493F}" type="sibTrans" cxnId="{B6908D52-AF61-4CDC-8639-296552959C9F}">
      <dgm:prSet/>
      <dgm:spPr/>
      <dgm:t>
        <a:bodyPr/>
        <a:lstStyle/>
        <a:p>
          <a:endParaRPr lang="el-GR"/>
        </a:p>
      </dgm:t>
    </dgm:pt>
    <dgm:pt modelId="{1D88B0C3-3564-47A7-B722-8CA940D4B8D8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2000"/>
            <a:t>Στρατηγικές Σύνθεσης</a:t>
          </a:r>
        </a:p>
      </dgm:t>
    </dgm:pt>
    <dgm:pt modelId="{7912D85A-00FA-4D62-B441-9E294F84ADA6}" type="parTrans" cxnId="{8B14E125-AD84-4676-92D1-EBDF5B9CD66F}">
      <dgm:prSet/>
      <dgm:spPr/>
      <dgm:t>
        <a:bodyPr/>
        <a:lstStyle/>
        <a:p>
          <a:endParaRPr lang="el-GR"/>
        </a:p>
      </dgm:t>
    </dgm:pt>
    <dgm:pt modelId="{E0EAF32B-16B5-424B-BE17-032E1277B3AB}" type="sibTrans" cxnId="{8B14E125-AD84-4676-92D1-EBDF5B9CD66F}">
      <dgm:prSet/>
      <dgm:spPr/>
      <dgm:t>
        <a:bodyPr/>
        <a:lstStyle/>
        <a:p>
          <a:endParaRPr lang="el-GR"/>
        </a:p>
      </dgm:t>
    </dgm:pt>
    <dgm:pt modelId="{003F8B27-B422-4D52-9D35-E63AEC9EE01D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2000"/>
            <a:t>Εφαρμογές</a:t>
          </a:r>
        </a:p>
      </dgm:t>
    </dgm:pt>
    <dgm:pt modelId="{0C308306-170C-4FC3-9CCF-9F97E9CCB10F}" type="parTrans" cxnId="{8C0AD38A-57AD-494E-AD97-74E2F4D40CC1}">
      <dgm:prSet/>
      <dgm:spPr/>
      <dgm:t>
        <a:bodyPr/>
        <a:lstStyle/>
        <a:p>
          <a:endParaRPr lang="el-GR"/>
        </a:p>
      </dgm:t>
    </dgm:pt>
    <dgm:pt modelId="{33A3278D-0AF4-4F7D-923A-FDE9B0347A0E}" type="sibTrans" cxnId="{8C0AD38A-57AD-494E-AD97-74E2F4D40CC1}">
      <dgm:prSet/>
      <dgm:spPr/>
      <dgm:t>
        <a:bodyPr/>
        <a:lstStyle/>
        <a:p>
          <a:endParaRPr lang="el-GR"/>
        </a:p>
      </dgm:t>
    </dgm:pt>
    <dgm:pt modelId="{4D41CE3D-7BAC-4C44-A104-0685C0D90271}">
      <dgm:prSet phldrT="[Κείμενο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B60E6A3A-9FBC-424A-B7EF-A238878DEC28}" type="sibTrans" cxnId="{5E0DFBA4-9B39-40E4-8B85-5F3899757EE3}">
      <dgm:prSet/>
      <dgm:spPr/>
      <dgm:t>
        <a:bodyPr/>
        <a:lstStyle/>
        <a:p>
          <a:endParaRPr lang="el-GR"/>
        </a:p>
      </dgm:t>
    </dgm:pt>
    <dgm:pt modelId="{99C0DE46-33D3-4337-969A-B893224453AF}" type="parTrans" cxnId="{5E0DFBA4-9B39-40E4-8B85-5F3899757EE3}">
      <dgm:prSet/>
      <dgm:spPr/>
      <dgm:t>
        <a:bodyPr/>
        <a:lstStyle/>
        <a:p>
          <a:endParaRPr lang="el-GR"/>
        </a:p>
      </dgm:t>
    </dgm:pt>
    <dgm:pt modelId="{76020E6A-090B-4A1D-AB8B-4AAFBD039238}">
      <dgm:prSet phldrT="[Κείμενο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EFB924D0-E23C-4C6A-80C4-62A5BE32BFDE}" type="sibTrans" cxnId="{E8EF5EFE-B7C1-4A7F-924B-5980521D232F}">
      <dgm:prSet/>
      <dgm:spPr/>
      <dgm:t>
        <a:bodyPr/>
        <a:lstStyle/>
        <a:p>
          <a:endParaRPr lang="el-GR"/>
        </a:p>
      </dgm:t>
    </dgm:pt>
    <dgm:pt modelId="{2EDE718A-F580-489E-9E38-1CF24E6362A6}" type="parTrans" cxnId="{E8EF5EFE-B7C1-4A7F-924B-5980521D232F}">
      <dgm:prSet/>
      <dgm:spPr/>
      <dgm:t>
        <a:bodyPr/>
        <a:lstStyle/>
        <a:p>
          <a:endParaRPr lang="el-GR"/>
        </a:p>
      </dgm:t>
    </dgm:pt>
    <dgm:pt modelId="{ECB3639C-D01E-4071-8138-CB4292730C2D}" type="pres">
      <dgm:prSet presAssocID="{F1AD5082-8C6B-4D28-BD7C-8531E16D820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46EDE55-8FEF-40CC-AEE1-EF5F0987C6A4}" type="pres">
      <dgm:prSet presAssocID="{A5C5BAC2-776E-49F9-9334-1C5A923E4D16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C2CFA5B1-131A-49F1-98CF-7D8EBA3A581D}" type="pres">
      <dgm:prSet presAssocID="{A5C5BAC2-776E-49F9-9334-1C5A923E4D16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D61E8E3-3D79-49CD-87BF-959590B4FE75}" type="pres">
      <dgm:prSet presAssocID="{A5C5BAC2-776E-49F9-9334-1C5A923E4D16}" presName="descendantText" presStyleLbl="alignAcc1" presStyleIdx="0" presStyleCnt="5" custLinFactNeighborY="-1720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09AE6E2-AF66-4E08-89C8-818D3CC540BF}" type="pres">
      <dgm:prSet presAssocID="{B7D844C7-87B0-41C6-A4BF-EC33765257B9}" presName="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AE19AF17-17EF-4F8F-ADAE-B9B3AC44CFA6}" type="pres">
      <dgm:prSet presAssocID="{4D41CE3D-7BAC-4C44-A104-0685C0D90271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131CA0E8-AC5F-466E-9234-150BB5CF9D93}" type="pres">
      <dgm:prSet presAssocID="{4D41CE3D-7BAC-4C44-A104-0685C0D9027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618F62E-90DF-497A-86DE-396C0EBB37DA}" type="pres">
      <dgm:prSet presAssocID="{4D41CE3D-7BAC-4C44-A104-0685C0D90271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A658D58-7F6E-4687-B09C-6C203D59A1A5}" type="pres">
      <dgm:prSet presAssocID="{B60E6A3A-9FBC-424A-B7EF-A238878DEC28}" presName="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AA08066F-9635-491E-B00F-4632D23E3175}" type="pres">
      <dgm:prSet presAssocID="{76020E6A-090B-4A1D-AB8B-4AAFBD039238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5EA61093-0A38-4A93-8B98-9155E5A00011}" type="pres">
      <dgm:prSet presAssocID="{76020E6A-090B-4A1D-AB8B-4AAFBD039238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214CA18-5F83-4060-82EF-C4B48FCE8513}" type="pres">
      <dgm:prSet presAssocID="{76020E6A-090B-4A1D-AB8B-4AAFBD039238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84A3B54-9F10-4792-A729-DFA065E65D31}" type="pres">
      <dgm:prSet presAssocID="{EFB924D0-E23C-4C6A-80C4-62A5BE32BFDE}" presName="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D6577040-57DE-4531-B41C-7C57DD0BA545}" type="pres">
      <dgm:prSet presAssocID="{137F9AA4-500E-4789-B502-22190C4D4FB5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8AD00171-7E1E-4E9D-97E0-BA320F0A10F1}" type="pres">
      <dgm:prSet presAssocID="{137F9AA4-500E-4789-B502-22190C4D4FB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860A109-BC3F-43D7-AC18-B3A3EF7B2B1D}" type="pres">
      <dgm:prSet presAssocID="{137F9AA4-500E-4789-B502-22190C4D4FB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76FD9CA-CF4A-4F2A-B8FF-DAB70C4D1FE2}" type="pres">
      <dgm:prSet presAssocID="{52F640E4-88CD-422D-AC66-A8373778FEFE}" presName="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B5AD2A40-D939-4DF8-B269-E810AA84F2C5}" type="pres">
      <dgm:prSet presAssocID="{E4E3FEFE-1DB8-42BA-A26E-02E4269CC2E0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l-GR"/>
        </a:p>
      </dgm:t>
    </dgm:pt>
    <dgm:pt modelId="{D843025E-80A1-40EB-B91C-E0799BF81942}" type="pres">
      <dgm:prSet presAssocID="{E4E3FEFE-1DB8-42BA-A26E-02E4269CC2E0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1A2CB23-6FD7-4993-BA04-629C80289DC3}" type="pres">
      <dgm:prSet presAssocID="{E4E3FEFE-1DB8-42BA-A26E-02E4269CC2E0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5970E1A-4C4D-4DDC-8FEB-4DE2BA4CD8A9}" srcId="{F1AD5082-8C6B-4D28-BD7C-8531E16D8201}" destId="{137F9AA4-500E-4789-B502-22190C4D4FB5}" srcOrd="3" destOrd="0" parTransId="{D4179380-49EB-4507-89F3-F59F3FA0C5FE}" sibTransId="{52F640E4-88CD-422D-AC66-A8373778FEFE}"/>
    <dgm:cxn modelId="{77410FE8-3FDA-4E70-8430-4C8506DA4F84}" srcId="{4D41CE3D-7BAC-4C44-A104-0685C0D90271}" destId="{7358DC3F-872F-423F-9E3D-01004BF440BE}" srcOrd="0" destOrd="0" parTransId="{A066597B-21AD-4018-9C3A-AC96C7BE4C2C}" sibTransId="{AC24E49E-EB99-41B4-B6ED-F6091FA26105}"/>
    <dgm:cxn modelId="{0CAC28B3-B5CC-42FD-9AB4-7070709C3B26}" type="presOf" srcId="{F1AD5082-8C6B-4D28-BD7C-8531E16D8201}" destId="{ECB3639C-D01E-4071-8138-CB4292730C2D}" srcOrd="0" destOrd="0" presId="urn:microsoft.com/office/officeart/2005/8/layout/chevron2"/>
    <dgm:cxn modelId="{4561BF36-4BE5-4EEC-ADE0-7DA95C4ECC63}" srcId="{76020E6A-090B-4A1D-AB8B-4AAFBD039238}" destId="{5D251406-A53C-4CC7-BBF8-C0DFA39BDA8C}" srcOrd="0" destOrd="0" parTransId="{20B2EFF2-8911-4D56-AEB4-17D7853ADBE4}" sibTransId="{76492FC0-0BA8-450F-9457-33B9E633F802}"/>
    <dgm:cxn modelId="{D44945EE-E7EC-4C73-9486-0723BC86CBAF}" type="presOf" srcId="{76020E6A-090B-4A1D-AB8B-4AAFBD039238}" destId="{5EA61093-0A38-4A93-8B98-9155E5A00011}" srcOrd="0" destOrd="0" presId="urn:microsoft.com/office/officeart/2005/8/layout/chevron2"/>
    <dgm:cxn modelId="{F6031620-45C9-45AF-8EF2-330A78988341}" type="presOf" srcId="{5D251406-A53C-4CC7-BBF8-C0DFA39BDA8C}" destId="{1214CA18-5F83-4060-82EF-C4B48FCE8513}" srcOrd="0" destOrd="0" presId="urn:microsoft.com/office/officeart/2005/8/layout/chevron2"/>
    <dgm:cxn modelId="{20E938FA-4EE5-42B4-8C1B-2A92ACB0FDD9}" type="presOf" srcId="{13DF9B2A-AE2C-4BE8-85CA-72C25986C270}" destId="{CD61E8E3-3D79-49CD-87BF-959590B4FE75}" srcOrd="0" destOrd="0" presId="urn:microsoft.com/office/officeart/2005/8/layout/chevron2"/>
    <dgm:cxn modelId="{AAB6F13F-D6E4-4448-9A60-C0AF8FFC119E}" type="presOf" srcId="{003F8B27-B422-4D52-9D35-E63AEC9EE01D}" destId="{51A2CB23-6FD7-4993-BA04-629C80289DC3}" srcOrd="0" destOrd="0" presId="urn:microsoft.com/office/officeart/2005/8/layout/chevron2"/>
    <dgm:cxn modelId="{E8EF5EFE-B7C1-4A7F-924B-5980521D232F}" srcId="{F1AD5082-8C6B-4D28-BD7C-8531E16D8201}" destId="{76020E6A-090B-4A1D-AB8B-4AAFBD039238}" srcOrd="2" destOrd="0" parTransId="{2EDE718A-F580-489E-9E38-1CF24E6362A6}" sibTransId="{EFB924D0-E23C-4C6A-80C4-62A5BE32BFDE}"/>
    <dgm:cxn modelId="{A76B27CA-4F6E-4EC8-9DED-C87B65B2B892}" srcId="{F1AD5082-8C6B-4D28-BD7C-8531E16D8201}" destId="{A5C5BAC2-776E-49F9-9334-1C5A923E4D16}" srcOrd="0" destOrd="0" parTransId="{88A5B787-C0AF-4BAA-A726-7CFC99626250}" sibTransId="{B7D844C7-87B0-41C6-A4BF-EC33765257B9}"/>
    <dgm:cxn modelId="{5E0DFBA4-9B39-40E4-8B85-5F3899757EE3}" srcId="{F1AD5082-8C6B-4D28-BD7C-8531E16D8201}" destId="{4D41CE3D-7BAC-4C44-A104-0685C0D90271}" srcOrd="1" destOrd="0" parTransId="{99C0DE46-33D3-4337-969A-B893224453AF}" sibTransId="{B60E6A3A-9FBC-424A-B7EF-A238878DEC28}"/>
    <dgm:cxn modelId="{B6908D52-AF61-4CDC-8639-296552959C9F}" srcId="{F1AD5082-8C6B-4D28-BD7C-8531E16D8201}" destId="{E4E3FEFE-1DB8-42BA-A26E-02E4269CC2E0}" srcOrd="4" destOrd="0" parTransId="{95575BA4-B3A7-49F2-AC99-0080A21B9979}" sibTransId="{97FDD2F3-AB8F-45DF-96E1-225180A7493F}"/>
    <dgm:cxn modelId="{EB4F1B98-0404-4659-AC3A-67BB7FA10253}" type="presOf" srcId="{1D88B0C3-3564-47A7-B722-8CA940D4B8D8}" destId="{C860A109-BC3F-43D7-AC18-B3A3EF7B2B1D}" srcOrd="0" destOrd="0" presId="urn:microsoft.com/office/officeart/2005/8/layout/chevron2"/>
    <dgm:cxn modelId="{FEB09E9D-F4EF-4129-A870-E38072B6852D}" type="presOf" srcId="{E4E3FEFE-1DB8-42BA-A26E-02E4269CC2E0}" destId="{D843025E-80A1-40EB-B91C-E0799BF81942}" srcOrd="0" destOrd="0" presId="urn:microsoft.com/office/officeart/2005/8/layout/chevron2"/>
    <dgm:cxn modelId="{2F6B1937-DEE6-45C8-9CDF-4AAD10A0A771}" type="presOf" srcId="{4D41CE3D-7BAC-4C44-A104-0685C0D90271}" destId="{131CA0E8-AC5F-466E-9234-150BB5CF9D93}" srcOrd="0" destOrd="0" presId="urn:microsoft.com/office/officeart/2005/8/layout/chevron2"/>
    <dgm:cxn modelId="{389BFDD4-4075-4AEA-B4FC-8EE36909EE57}" type="presOf" srcId="{A5C5BAC2-776E-49F9-9334-1C5A923E4D16}" destId="{C2CFA5B1-131A-49F1-98CF-7D8EBA3A581D}" srcOrd="0" destOrd="0" presId="urn:microsoft.com/office/officeart/2005/8/layout/chevron2"/>
    <dgm:cxn modelId="{8237E1CF-8ED0-4996-B03B-36EDBCDFA2FF}" type="presOf" srcId="{7358DC3F-872F-423F-9E3D-01004BF440BE}" destId="{3618F62E-90DF-497A-86DE-396C0EBB37DA}" srcOrd="0" destOrd="0" presId="urn:microsoft.com/office/officeart/2005/8/layout/chevron2"/>
    <dgm:cxn modelId="{8B14E125-AD84-4676-92D1-EBDF5B9CD66F}" srcId="{137F9AA4-500E-4789-B502-22190C4D4FB5}" destId="{1D88B0C3-3564-47A7-B722-8CA940D4B8D8}" srcOrd="0" destOrd="0" parTransId="{7912D85A-00FA-4D62-B441-9E294F84ADA6}" sibTransId="{E0EAF32B-16B5-424B-BE17-032E1277B3AB}"/>
    <dgm:cxn modelId="{B1A91FF7-FEE3-45A9-9BAE-8B7B3460FC8E}" srcId="{A5C5BAC2-776E-49F9-9334-1C5A923E4D16}" destId="{13DF9B2A-AE2C-4BE8-85CA-72C25986C270}" srcOrd="0" destOrd="0" parTransId="{4EA298C4-5DC9-4565-B557-5863E3200DE8}" sibTransId="{AC9258D7-26A8-46AA-B7C4-6129E4C8CB7F}"/>
    <dgm:cxn modelId="{8C0AD38A-57AD-494E-AD97-74E2F4D40CC1}" srcId="{E4E3FEFE-1DB8-42BA-A26E-02E4269CC2E0}" destId="{003F8B27-B422-4D52-9D35-E63AEC9EE01D}" srcOrd="0" destOrd="0" parTransId="{0C308306-170C-4FC3-9CCF-9F97E9CCB10F}" sibTransId="{33A3278D-0AF4-4F7D-923A-FDE9B0347A0E}"/>
    <dgm:cxn modelId="{323EF512-D803-41A3-9D49-75EBBF16AFFE}" type="presOf" srcId="{137F9AA4-500E-4789-B502-22190C4D4FB5}" destId="{8AD00171-7E1E-4E9D-97E0-BA320F0A10F1}" srcOrd="0" destOrd="0" presId="urn:microsoft.com/office/officeart/2005/8/layout/chevron2"/>
    <dgm:cxn modelId="{2410545E-606A-416C-BE0D-3CC4774D3733}" type="presParOf" srcId="{ECB3639C-D01E-4071-8138-CB4292730C2D}" destId="{546EDE55-8FEF-40CC-AEE1-EF5F0987C6A4}" srcOrd="0" destOrd="0" presId="urn:microsoft.com/office/officeart/2005/8/layout/chevron2"/>
    <dgm:cxn modelId="{F5885C28-BFC9-4F43-B11E-354685C31195}" type="presParOf" srcId="{546EDE55-8FEF-40CC-AEE1-EF5F0987C6A4}" destId="{C2CFA5B1-131A-49F1-98CF-7D8EBA3A581D}" srcOrd="0" destOrd="0" presId="urn:microsoft.com/office/officeart/2005/8/layout/chevron2"/>
    <dgm:cxn modelId="{133BAD54-8A6F-42F7-A395-462D83986A7B}" type="presParOf" srcId="{546EDE55-8FEF-40CC-AEE1-EF5F0987C6A4}" destId="{CD61E8E3-3D79-49CD-87BF-959590B4FE75}" srcOrd="1" destOrd="0" presId="urn:microsoft.com/office/officeart/2005/8/layout/chevron2"/>
    <dgm:cxn modelId="{274AE672-0CDA-4961-A1C7-6BDBDDEA8E9E}" type="presParOf" srcId="{ECB3639C-D01E-4071-8138-CB4292730C2D}" destId="{909AE6E2-AF66-4E08-89C8-818D3CC540BF}" srcOrd="1" destOrd="0" presId="urn:microsoft.com/office/officeart/2005/8/layout/chevron2"/>
    <dgm:cxn modelId="{A992FA8D-FFCB-428A-B5BB-1858B0DE9A63}" type="presParOf" srcId="{ECB3639C-D01E-4071-8138-CB4292730C2D}" destId="{AE19AF17-17EF-4F8F-ADAE-B9B3AC44CFA6}" srcOrd="2" destOrd="0" presId="urn:microsoft.com/office/officeart/2005/8/layout/chevron2"/>
    <dgm:cxn modelId="{F77CB0F8-2932-4338-A56B-338ACB55264B}" type="presParOf" srcId="{AE19AF17-17EF-4F8F-ADAE-B9B3AC44CFA6}" destId="{131CA0E8-AC5F-466E-9234-150BB5CF9D93}" srcOrd="0" destOrd="0" presId="urn:microsoft.com/office/officeart/2005/8/layout/chevron2"/>
    <dgm:cxn modelId="{32B598B9-895B-4E9F-BCD1-67ADB2EDCAAE}" type="presParOf" srcId="{AE19AF17-17EF-4F8F-ADAE-B9B3AC44CFA6}" destId="{3618F62E-90DF-497A-86DE-396C0EBB37DA}" srcOrd="1" destOrd="0" presId="urn:microsoft.com/office/officeart/2005/8/layout/chevron2"/>
    <dgm:cxn modelId="{FBA651E8-3D93-4ED1-983C-330BBF365E0D}" type="presParOf" srcId="{ECB3639C-D01E-4071-8138-CB4292730C2D}" destId="{2A658D58-7F6E-4687-B09C-6C203D59A1A5}" srcOrd="3" destOrd="0" presId="urn:microsoft.com/office/officeart/2005/8/layout/chevron2"/>
    <dgm:cxn modelId="{83A3923A-D033-4253-AD02-D42A0E1F4E48}" type="presParOf" srcId="{ECB3639C-D01E-4071-8138-CB4292730C2D}" destId="{AA08066F-9635-491E-B00F-4632D23E3175}" srcOrd="4" destOrd="0" presId="urn:microsoft.com/office/officeart/2005/8/layout/chevron2"/>
    <dgm:cxn modelId="{6D435186-F7BA-4625-B2FE-9E70E6174AC4}" type="presParOf" srcId="{AA08066F-9635-491E-B00F-4632D23E3175}" destId="{5EA61093-0A38-4A93-8B98-9155E5A00011}" srcOrd="0" destOrd="0" presId="urn:microsoft.com/office/officeart/2005/8/layout/chevron2"/>
    <dgm:cxn modelId="{4E7C0C96-D231-4239-B616-24C3F0D4DE14}" type="presParOf" srcId="{AA08066F-9635-491E-B00F-4632D23E3175}" destId="{1214CA18-5F83-4060-82EF-C4B48FCE8513}" srcOrd="1" destOrd="0" presId="urn:microsoft.com/office/officeart/2005/8/layout/chevron2"/>
    <dgm:cxn modelId="{EF7F2C22-C2A3-45AF-A752-7233D83057D3}" type="presParOf" srcId="{ECB3639C-D01E-4071-8138-CB4292730C2D}" destId="{C84A3B54-9F10-4792-A729-DFA065E65D31}" srcOrd="5" destOrd="0" presId="urn:microsoft.com/office/officeart/2005/8/layout/chevron2"/>
    <dgm:cxn modelId="{477A4A16-C920-495E-82C5-105AD3947E4B}" type="presParOf" srcId="{ECB3639C-D01E-4071-8138-CB4292730C2D}" destId="{D6577040-57DE-4531-B41C-7C57DD0BA545}" srcOrd="6" destOrd="0" presId="urn:microsoft.com/office/officeart/2005/8/layout/chevron2"/>
    <dgm:cxn modelId="{0374AA75-6CE6-49BE-B840-204A105C91FB}" type="presParOf" srcId="{D6577040-57DE-4531-B41C-7C57DD0BA545}" destId="{8AD00171-7E1E-4E9D-97E0-BA320F0A10F1}" srcOrd="0" destOrd="0" presId="urn:microsoft.com/office/officeart/2005/8/layout/chevron2"/>
    <dgm:cxn modelId="{7348FCF4-C19E-4B12-9F02-E05C75DB0175}" type="presParOf" srcId="{D6577040-57DE-4531-B41C-7C57DD0BA545}" destId="{C860A109-BC3F-43D7-AC18-B3A3EF7B2B1D}" srcOrd="1" destOrd="0" presId="urn:microsoft.com/office/officeart/2005/8/layout/chevron2"/>
    <dgm:cxn modelId="{78694A2C-F1F2-43D5-A0C5-69C35297D895}" type="presParOf" srcId="{ECB3639C-D01E-4071-8138-CB4292730C2D}" destId="{976FD9CA-CF4A-4F2A-B8FF-DAB70C4D1FE2}" srcOrd="7" destOrd="0" presId="urn:microsoft.com/office/officeart/2005/8/layout/chevron2"/>
    <dgm:cxn modelId="{DE751BC3-4E40-4840-8AD6-85C5BFDDB94A}" type="presParOf" srcId="{ECB3639C-D01E-4071-8138-CB4292730C2D}" destId="{B5AD2A40-D939-4DF8-B269-E810AA84F2C5}" srcOrd="8" destOrd="0" presId="urn:microsoft.com/office/officeart/2005/8/layout/chevron2"/>
    <dgm:cxn modelId="{7F103E85-CC94-4FE3-AAAC-5436FD48B7CF}" type="presParOf" srcId="{B5AD2A40-D939-4DF8-B269-E810AA84F2C5}" destId="{D843025E-80A1-40EB-B91C-E0799BF81942}" srcOrd="0" destOrd="0" presId="urn:microsoft.com/office/officeart/2005/8/layout/chevron2"/>
    <dgm:cxn modelId="{8A739200-79DC-4B5F-8A43-2DBCEEDFDF50}" type="presParOf" srcId="{B5AD2A40-D939-4DF8-B269-E810AA84F2C5}" destId="{51A2CB23-6FD7-4993-BA04-629C80289DC3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Relationship Id="rId4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E19BD-448B-4470-A4AF-80B492CDB4AB}" type="datetimeFigureOut">
              <a:rPr lang="el-GR" smtClean="0"/>
              <a:pPr/>
              <a:t>4/5/2015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AD995-9533-4CFE-861E-D4E26005ED3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AD995-9533-4CFE-861E-D4E26005ED3F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AD995-9533-4CFE-861E-D4E26005ED3F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AD995-9533-4CFE-861E-D4E26005ED3F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AD995-9533-4CFE-861E-D4E26005ED3F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AD995-9533-4CFE-861E-D4E26005ED3F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AD995-9533-4CFE-861E-D4E26005ED3F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AD995-9533-4CFE-861E-D4E26005ED3F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Τίτλος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2" name="21 - Υπότιτλος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0277F6-9B24-46A6-873F-29CECE17AE17}" type="datetimeFigureOut">
              <a:rPr lang="el-GR" smtClean="0"/>
              <a:pPr/>
              <a:t>4/5/2015</a:t>
            </a:fld>
            <a:endParaRPr lang="el-GR"/>
          </a:p>
        </p:txBody>
      </p:sp>
      <p:sp>
        <p:nvSpPr>
          <p:cNvPr id="20" name="1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8EF61-AFE8-42EA-B6D9-D6E7F541495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Έλλειψη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0277F6-9B24-46A6-873F-29CECE17AE17}" type="datetimeFigureOut">
              <a:rPr lang="el-GR" smtClean="0"/>
              <a:pPr/>
              <a:t>4/5/2015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8EF61-AFE8-42EA-B6D9-D6E7F541495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0277F6-9B24-46A6-873F-29CECE17AE17}" type="datetimeFigureOut">
              <a:rPr lang="el-GR" smtClean="0"/>
              <a:pPr/>
              <a:t>4/5/2015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8EF61-AFE8-42EA-B6D9-D6E7F541495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0277F6-9B24-46A6-873F-29CECE17AE17}" type="datetimeFigureOut">
              <a:rPr lang="el-GR" smtClean="0"/>
              <a:pPr/>
              <a:t>4/5/2015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8EF61-AFE8-42EA-B6D9-D6E7F541495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0277F6-9B24-46A6-873F-29CECE17AE17}" type="datetimeFigureOut">
              <a:rPr lang="el-GR" smtClean="0"/>
              <a:pPr/>
              <a:t>4/5/2015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8EF61-AFE8-42EA-B6D9-D6E7F541495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Ορθογώνιο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- Έλλειψη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Έλλειψη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0277F6-9B24-46A6-873F-29CECE17AE17}" type="datetimeFigureOut">
              <a:rPr lang="el-GR" smtClean="0"/>
              <a:pPr/>
              <a:t>4/5/2015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8EF61-AFE8-42EA-B6D9-D6E7F541495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0277F6-9B24-46A6-873F-29CECE17AE17}" type="datetimeFigureOut">
              <a:rPr lang="el-GR" smtClean="0"/>
              <a:pPr/>
              <a:t>4/5/2015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8EF61-AFE8-42EA-B6D9-D6E7F541495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0277F6-9B24-46A6-873F-29CECE17AE17}" type="datetimeFigureOut">
              <a:rPr lang="el-GR" smtClean="0"/>
              <a:pPr/>
              <a:t>4/5/2015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8EF61-AFE8-42EA-B6D9-D6E7F541495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0277F6-9B24-46A6-873F-29CECE17AE17}" type="datetimeFigureOut">
              <a:rPr lang="el-GR" smtClean="0"/>
              <a:pPr/>
              <a:t>4/5/2015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8EF61-AFE8-42EA-B6D9-D6E7F541495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" name="5 - Ορθογώνιο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0277F6-9B24-46A6-873F-29CECE17AE17}" type="datetimeFigureOut">
              <a:rPr lang="el-GR" smtClean="0"/>
              <a:pPr/>
              <a:t>4/5/2015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8EF61-AFE8-42EA-B6D9-D6E7F541495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0277F6-9B24-46A6-873F-29CECE17AE17}" type="datetimeFigureOut">
              <a:rPr lang="el-GR" smtClean="0"/>
              <a:pPr/>
              <a:t>4/5/2015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8EF61-AFE8-42EA-B6D9-D6E7F541495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9" name="8 - Διάγραμμα ροής: Διεργασία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- Διάγραμμα ροής: Διεργασία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Πίτα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- Έλλειψη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Κουλούρα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- Θέση τίτλου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Θέση κειμένου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4" name="2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00277F6-9B24-46A6-873F-29CECE17AE17}" type="datetimeFigureOut">
              <a:rPr lang="el-GR" smtClean="0"/>
              <a:pPr/>
              <a:t>4/5/2015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l-GR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2C8EF61-AFE8-42EA-B6D9-D6E7F541495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" name="14 - Ορθογώνιο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animatedpowerpointtemplates.com/wp-content/uploads/2013/01/educational-powerpoint-templates-free.jpg"/>
          <p:cNvPicPr>
            <a:picLocks noChangeAspect="1" noChangeArrowheads="1"/>
          </p:cNvPicPr>
          <p:nvPr/>
        </p:nvPicPr>
        <p:blipFill>
          <a:blip r:embed="rId2"/>
          <a:srcRect l="4561" r="12043"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2643174" y="-15392"/>
            <a:ext cx="4857784" cy="443996"/>
          </a:xfrm>
        </p:spPr>
        <p:txBody>
          <a:bodyPr>
            <a:normAutofit fontScale="90000"/>
          </a:bodyPr>
          <a:lstStyle/>
          <a:p>
            <a:r>
              <a:rPr lang="el-G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Χημεία </a:t>
            </a:r>
            <a:r>
              <a:rPr lang="el-GR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Μακροκυκλικών</a:t>
            </a:r>
            <a:r>
              <a:rPr lang="el-G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Συστημάτων</a:t>
            </a:r>
            <a:endParaRPr lang="el-GR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1214414" y="354907"/>
            <a:ext cx="8501090" cy="4308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just"/>
            <a:r>
              <a:rPr lang="el-GR" sz="2200" b="1" dirty="0" smtClean="0">
                <a:ln/>
                <a:solidFill>
                  <a:schemeClr val="accent3"/>
                </a:solidFill>
              </a:rPr>
              <a:t>Βιοεμπνεόμενα Υπερμοριακά Συστήματα </a:t>
            </a:r>
            <a:r>
              <a:rPr lang="en-US" sz="2200" b="1" dirty="0" smtClean="0">
                <a:ln/>
                <a:solidFill>
                  <a:schemeClr val="accent3"/>
                </a:solidFill>
              </a:rPr>
              <a:t>(</a:t>
            </a:r>
            <a:r>
              <a:rPr lang="el-GR" sz="2200" b="1" dirty="0" smtClean="0">
                <a:ln/>
                <a:solidFill>
                  <a:schemeClr val="accent3"/>
                </a:solidFill>
              </a:rPr>
              <a:t>Δομές &amp; Εφαρμογές)</a:t>
            </a:r>
            <a:endParaRPr lang="el-GR" sz="22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5852" cy="1285852"/>
          </a:xfrm>
          <a:prstGeom prst="ellipse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sp>
        <p:nvSpPr>
          <p:cNvPr id="7" name="6 - Ορθογώνιο"/>
          <p:cNvSpPr/>
          <p:nvPr/>
        </p:nvSpPr>
        <p:spPr>
          <a:xfrm>
            <a:off x="-428660" y="6417254"/>
            <a:ext cx="957266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Παναγιωτόπουλος  Αθανάσιος 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A.M. 824   </a:t>
            </a:r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                       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13 </a:t>
            </a:r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Μαΐου  2015</a:t>
            </a:r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-32" y="1362662"/>
            <a:ext cx="2500298" cy="14773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Πανεπιστήμιο Κρήτης</a:t>
            </a:r>
          </a:p>
          <a:p>
            <a:pPr algn="just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Τμήμα Χημείας</a:t>
            </a:r>
          </a:p>
          <a:p>
            <a:pPr algn="just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Υπ. Καθ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</a:p>
          <a:p>
            <a:pPr algn="just"/>
            <a:r>
              <a:rPr lang="el-G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Αθ</a:t>
            </a:r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Γ. </a:t>
            </a:r>
            <a:r>
              <a:rPr lang="el-G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Κουτσολέλος</a:t>
            </a:r>
            <a:endParaRPr lang="el-G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8556" name="Picture 12" descr="http://www.indiana.edu/~floodweb/images/pictures/CrystEngComm%20Cover.jpg"/>
          <p:cNvPicPr>
            <a:picLocks noChangeAspect="1" noChangeArrowheads="1"/>
          </p:cNvPicPr>
          <p:nvPr/>
        </p:nvPicPr>
        <p:blipFill>
          <a:blip r:embed="rId4">
            <a:lum bright="10000" contrast="30000"/>
          </a:blip>
          <a:srcRect t="26746" b="16419"/>
          <a:stretch>
            <a:fillRect/>
          </a:stretch>
        </p:blipFill>
        <p:spPr bwMode="auto">
          <a:xfrm>
            <a:off x="2000232" y="1142984"/>
            <a:ext cx="5471310" cy="4500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            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Ιστορική Αναδρομή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000100" y="571480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94,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περιγραφή αλληλεπιδράσεων ενζύμου-υποστρώματος από τον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Hermann Emil Fischer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Nobel Prize Chemistry 1902) (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μοριακή αναγνώριση,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Host-guest Chemistry)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000100" y="1201151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906, Paul Ehrlich (Nobel Prize Medicine 1908).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Ανοσολογία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’’μόρια που δεν δεσμεύονται δεν αντιδρούν’’ </a:t>
            </a:r>
            <a:r>
              <a:rPr lang="el-GR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Corpora non </a:t>
            </a:r>
            <a:r>
              <a:rPr lang="en-US" sz="1600" i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agunt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nisi </a:t>
            </a:r>
            <a:r>
              <a:rPr lang="en-US" sz="1600" i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fixata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l-GR" sz="1600" i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000100" y="1876000"/>
            <a:ext cx="7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920, Latimer &amp;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Rodebush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Δεσμοί υδρογόνου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1928794" y="2928934"/>
            <a:ext cx="60388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4930" name="AutoShape 2" descr="https://chimmeral.files.wordpress.com/2014/03/enzyme-substrate-complex-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4932" name="AutoShape 4" descr="https://chimmeral.files.wordpress.com/2014/03/enzyme-substrate-complex-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4934" name="AutoShape 6" descr="https://chimmeral.files.wordpress.com/2014/03/enzyme-substrate-complex-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4936" name="AutoShape 8" descr="https://chimmeral.files.wordpress.com/2014/03/enzyme-substrate-complex-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4938" name="AutoShape 10" descr="https://chimmeral.files.wordpress.com/2014/03/enzyme-substrate-complex-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4940" name="AutoShape 12" descr="https://chimmeral.files.wordpress.com/2014/03/enzyme-substrate-complex-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4942" name="AutoShape 14" descr="https://chimmeral.files.wordpress.com/2014/03/enzyme-substrate-complex-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4944" name="AutoShape 16" descr="https://chimmeral.files.wordpress.com/2014/03/enzyme-substrate-complex-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4946" name="AutoShape 18" descr="https://chimmeral.files.wordpress.com/2014/03/enzyme-substrate-complex-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4948" name="AutoShape 20" descr="https://chimmeral.files.wordpress.com/2014/03/enzyme-substrate-complex-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4950" name="AutoShape 22" descr="https://chimmeral.files.wordpress.com/2014/03/enzyme-substrate-complex-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            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Ιστορική Αναδρομή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000100" y="571480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94,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περιγραφή αλληλεπιδράσεων ενζύμου-υποστρώματος από τον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Hermann Emil Fischer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Nobel Prize Chemistry 1902) (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μοριακή αναγνώριση,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Host-guest Chemistry)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000100" y="1201151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906, Paul Ehrlich (Nobel Prize Medicine 1908).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Ανοσολογία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’’μόρια που δεν δεσμεύονται δεν αντιδρούν’’ </a:t>
            </a:r>
            <a:r>
              <a:rPr lang="el-GR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Corpora non </a:t>
            </a:r>
            <a:r>
              <a:rPr lang="en-US" sz="1600" i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agunt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nisi </a:t>
            </a:r>
            <a:r>
              <a:rPr lang="en-US" sz="1600" i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fixata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l-GR" sz="1600" i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000100" y="1876000"/>
            <a:ext cx="7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920, Latimer &amp;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Rodebush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Δεσμοί υδρογόνου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357430"/>
            <a:ext cx="4429156" cy="412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            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Ιστορική Αναδρομή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1000100" y="661554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937, K.L. Wolf: 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en-US" i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ϋ</a:t>
            </a:r>
            <a:r>
              <a:rPr lang="en-US" sz="1600" i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bermolekϋle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’’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από διμερή </a:t>
            </a:r>
            <a:r>
              <a:rPr lang="el-GR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καρβοξυλικών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οξέων στην αέρια φάση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1000100" y="1058275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67,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J.M. Lehn, D.J. Cram &amp; C.J. Pedersen (Nobel Prize Chemistry 1987): Crown ethers &amp;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cryptands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Supramolecular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Chemistry.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3515" t="26250" r="2734" b="10000"/>
          <a:stretch>
            <a:fillRect/>
          </a:stretch>
        </p:blipFill>
        <p:spPr bwMode="auto">
          <a:xfrm>
            <a:off x="2113661" y="1785926"/>
            <a:ext cx="5601611" cy="238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6499" name="Object 3"/>
          <p:cNvGraphicFramePr>
            <a:graphicFrameLocks noChangeAspect="1"/>
          </p:cNvGraphicFramePr>
          <p:nvPr/>
        </p:nvGraphicFramePr>
        <p:xfrm>
          <a:off x="2325707" y="4392633"/>
          <a:ext cx="5103813" cy="2036763"/>
        </p:xfrm>
        <a:graphic>
          <a:graphicData uri="http://schemas.openxmlformats.org/presentationml/2006/ole">
            <p:oleObj spid="_x0000_s106499" name="CS ChemDraw Drawing" r:id="rId5" imgW="5103377" imgH="2037134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</a:t>
            </a:r>
            <a:r>
              <a:rPr lang="el-GR" sz="2400" dirty="0" err="1" smtClean="0">
                <a:solidFill>
                  <a:srgbClr val="0070C0"/>
                </a:solidFill>
                <a:latin typeface="Calibri" pitchFamily="34" charset="0"/>
              </a:rPr>
              <a:t>Υπερμοριακές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 Αλληλεπιδράσεις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1071538" y="662944"/>
          <a:ext cx="478634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4"/>
                <a:gridCol w="2071702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Ενέργεια</a:t>
                      </a:r>
                      <a:r>
                        <a:rPr lang="el-GR" sz="1600" baseline="0" dirty="0" smtClean="0"/>
                        <a:t> </a:t>
                      </a:r>
                      <a:r>
                        <a:rPr lang="el-GR" sz="1600" b="0" baseline="0" dirty="0" smtClean="0"/>
                        <a:t>(</a:t>
                      </a:r>
                      <a:r>
                        <a:rPr lang="en-US" sz="1600" b="0" baseline="0" dirty="0" smtClean="0"/>
                        <a:t>kJ/mol)</a:t>
                      </a:r>
                      <a:endParaRPr lang="el-GR" sz="1600" b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Ιοντικές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200-300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Ιόντος-διπόλου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50-200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Διπόλου</a:t>
                      </a:r>
                      <a:r>
                        <a:rPr lang="el-GR" sz="1600" dirty="0" smtClean="0"/>
                        <a:t>-</a:t>
                      </a:r>
                      <a:r>
                        <a:rPr lang="el-GR" sz="1600" dirty="0" err="1" smtClean="0"/>
                        <a:t>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Δεσμοί υδρογόνου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4-120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Κατιόντος-π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5-80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π-π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Δυνάμεις </a:t>
                      </a:r>
                      <a:r>
                        <a:rPr lang="en-US" sz="1600" dirty="0" smtClean="0"/>
                        <a:t>Van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der</a:t>
                      </a:r>
                      <a:r>
                        <a:rPr lang="en-US" sz="1600" baseline="0" dirty="0" smtClean="0"/>
                        <a:t> Waals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~5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Υδρόφοβες</a:t>
                      </a:r>
                      <a:r>
                        <a:rPr lang="el-GR" sz="1600" baseline="0" dirty="0" smtClean="0"/>
                        <a:t>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~40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2214546" y="4071942"/>
          <a:ext cx="2643206" cy="2742139"/>
        </p:xfrm>
        <a:graphic>
          <a:graphicData uri="http://schemas.openxmlformats.org/presentationml/2006/ole">
            <p:oleObj spid="_x0000_s80898" name="CS ChemDraw Drawing" r:id="rId3" imgW="2247698" imgH="2331396" progId="ChemDraw.Document.6.0">
              <p:embed/>
            </p:oleObj>
          </a:graphicData>
        </a:graphic>
      </p:graphicFrame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928670"/>
            <a:ext cx="2643206" cy="263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- Ορθογώνιο"/>
          <p:cNvSpPr/>
          <p:nvPr/>
        </p:nvSpPr>
        <p:spPr>
          <a:xfrm>
            <a:off x="1071538" y="1071546"/>
            <a:ext cx="2714644" cy="28575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 b="5429"/>
          <a:stretch>
            <a:fillRect/>
          </a:stretch>
        </p:blipFill>
        <p:spPr bwMode="auto">
          <a:xfrm rot="10800000">
            <a:off x="6072198" y="3357562"/>
            <a:ext cx="2643206" cy="24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</a:t>
            </a:r>
            <a:r>
              <a:rPr lang="el-GR" sz="2400" dirty="0" err="1" smtClean="0">
                <a:solidFill>
                  <a:srgbClr val="0070C0"/>
                </a:solidFill>
                <a:latin typeface="Calibri" pitchFamily="34" charset="0"/>
              </a:rPr>
              <a:t>Υπερμοριακές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 Αλληλεπιδράσεις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1071538" y="662944"/>
          <a:ext cx="478634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4"/>
                <a:gridCol w="2071702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Ενέργεια</a:t>
                      </a:r>
                      <a:r>
                        <a:rPr lang="el-GR" sz="1600" baseline="0" dirty="0" smtClean="0"/>
                        <a:t> </a:t>
                      </a:r>
                      <a:r>
                        <a:rPr lang="el-GR" sz="1600" b="0" baseline="0" dirty="0" smtClean="0"/>
                        <a:t>(</a:t>
                      </a:r>
                      <a:r>
                        <a:rPr lang="en-US" sz="1600" b="0" baseline="0" dirty="0" smtClean="0"/>
                        <a:t>kJ/mol)</a:t>
                      </a:r>
                      <a:endParaRPr lang="el-GR" sz="1600" b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Ιοντικές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200-300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Ιόντος-διπόλου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50-200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Διπόλου</a:t>
                      </a:r>
                      <a:r>
                        <a:rPr lang="el-GR" sz="1600" dirty="0" smtClean="0"/>
                        <a:t>-</a:t>
                      </a:r>
                      <a:r>
                        <a:rPr lang="el-GR" sz="1600" dirty="0" err="1" smtClean="0"/>
                        <a:t>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Δεσμοί υδρογόνου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4-120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Κατιόντος-π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5-80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π-π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Δυνάμεις </a:t>
                      </a:r>
                      <a:r>
                        <a:rPr lang="en-US" sz="1600" dirty="0" smtClean="0"/>
                        <a:t>Van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der</a:t>
                      </a:r>
                      <a:r>
                        <a:rPr lang="en-US" sz="1600" baseline="0" dirty="0" smtClean="0"/>
                        <a:t> Waals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~5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Υδρόφοβες</a:t>
                      </a:r>
                      <a:r>
                        <a:rPr lang="el-GR" sz="1600" baseline="0" dirty="0" smtClean="0"/>
                        <a:t>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~40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10 - Ορθογώνιο"/>
          <p:cNvSpPr/>
          <p:nvPr/>
        </p:nvSpPr>
        <p:spPr>
          <a:xfrm>
            <a:off x="1071538" y="1071546"/>
            <a:ext cx="2714644" cy="28575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81924" name="Object 4"/>
          <p:cNvGraphicFramePr>
            <a:graphicFrameLocks noChangeAspect="1"/>
          </p:cNvGraphicFramePr>
          <p:nvPr/>
        </p:nvGraphicFramePr>
        <p:xfrm>
          <a:off x="6286512" y="857232"/>
          <a:ext cx="2500330" cy="2825199"/>
        </p:xfrm>
        <a:graphic>
          <a:graphicData uri="http://schemas.openxmlformats.org/presentationml/2006/ole">
            <p:oleObj spid="_x0000_s81924" name="CS ChemDraw Drawing" r:id="rId3" imgW="1368093" imgH="1546428" progId="ChemDraw.Document.6.0">
              <p:embed/>
            </p:oleObj>
          </a:graphicData>
        </a:graphic>
      </p:graphicFrame>
      <p:graphicFrame>
        <p:nvGraphicFramePr>
          <p:cNvPr id="81925" name="Object 5"/>
          <p:cNvGraphicFramePr>
            <a:graphicFrameLocks noChangeAspect="1"/>
          </p:cNvGraphicFramePr>
          <p:nvPr/>
        </p:nvGraphicFramePr>
        <p:xfrm>
          <a:off x="1000100" y="4362390"/>
          <a:ext cx="1864958" cy="1781254"/>
        </p:xfrm>
        <a:graphic>
          <a:graphicData uri="http://schemas.openxmlformats.org/presentationml/2006/ole">
            <p:oleObj spid="_x0000_s81925" name="CS ChemDraw Drawing" r:id="rId4" imgW="884999" imgH="845226" progId="ChemDraw.Document.6.0">
              <p:embed/>
            </p:oleObj>
          </a:graphicData>
        </a:graphic>
      </p:graphicFrame>
      <p:graphicFrame>
        <p:nvGraphicFramePr>
          <p:cNvPr id="81926" name="Object 6"/>
          <p:cNvGraphicFramePr>
            <a:graphicFrameLocks noChangeAspect="1"/>
          </p:cNvGraphicFramePr>
          <p:nvPr/>
        </p:nvGraphicFramePr>
        <p:xfrm>
          <a:off x="3687233" y="4500570"/>
          <a:ext cx="2170651" cy="1571636"/>
        </p:xfrm>
        <a:graphic>
          <a:graphicData uri="http://schemas.openxmlformats.org/presentationml/2006/ole">
            <p:oleObj spid="_x0000_s81926" name="CS ChemDraw Drawing" r:id="rId5" imgW="1116701" imgH="807396" progId="ChemDraw.Document.6.0">
              <p:embed/>
            </p:oleObj>
          </a:graphicData>
        </a:graphic>
      </p:graphicFrame>
      <p:graphicFrame>
        <p:nvGraphicFramePr>
          <p:cNvPr id="81927" name="Object 7"/>
          <p:cNvGraphicFramePr>
            <a:graphicFrameLocks noChangeAspect="1"/>
          </p:cNvGraphicFramePr>
          <p:nvPr/>
        </p:nvGraphicFramePr>
        <p:xfrm>
          <a:off x="6921519" y="4357694"/>
          <a:ext cx="1579571" cy="1586452"/>
        </p:xfrm>
        <a:graphic>
          <a:graphicData uri="http://schemas.openxmlformats.org/presentationml/2006/ole">
            <p:oleObj spid="_x0000_s81927" name="CS ChemDraw Drawing" r:id="rId6" imgW="728013" imgH="732547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 4.81036E-7 L 5E-6 0.04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</a:t>
            </a:r>
            <a:r>
              <a:rPr lang="el-GR" sz="2400" dirty="0" err="1" smtClean="0">
                <a:solidFill>
                  <a:srgbClr val="0070C0"/>
                </a:solidFill>
                <a:latin typeface="Calibri" pitchFamily="34" charset="0"/>
              </a:rPr>
              <a:t>Υπερμοριακές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 Αλληλεπιδράσεις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1071538" y="662944"/>
          <a:ext cx="478634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4"/>
                <a:gridCol w="2071702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Ενέργεια</a:t>
                      </a:r>
                      <a:r>
                        <a:rPr lang="el-GR" sz="1600" baseline="0" dirty="0" smtClean="0"/>
                        <a:t> </a:t>
                      </a:r>
                      <a:r>
                        <a:rPr lang="el-GR" sz="1600" b="0" baseline="0" dirty="0" smtClean="0"/>
                        <a:t>(</a:t>
                      </a:r>
                      <a:r>
                        <a:rPr lang="en-US" sz="1600" b="0" baseline="0" dirty="0" smtClean="0"/>
                        <a:t>kJ/mol)</a:t>
                      </a:r>
                      <a:endParaRPr lang="el-GR" sz="1600" b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Ιοντικές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200-300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Ιόντος-διπόλου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50-200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Διπόλου</a:t>
                      </a:r>
                      <a:r>
                        <a:rPr lang="el-GR" sz="1600" dirty="0" smtClean="0"/>
                        <a:t>-</a:t>
                      </a:r>
                      <a:r>
                        <a:rPr lang="el-GR" sz="1600" dirty="0" err="1" smtClean="0"/>
                        <a:t>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Δεσμοί υδρογόνου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4-120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Κατιόντος-π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5-80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π-π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Δυνάμεις </a:t>
                      </a:r>
                      <a:r>
                        <a:rPr lang="en-US" sz="1600" dirty="0" smtClean="0"/>
                        <a:t>Van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der</a:t>
                      </a:r>
                      <a:r>
                        <a:rPr lang="en-US" sz="1600" baseline="0" dirty="0" smtClean="0"/>
                        <a:t> Waals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~5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Υδρόφοβες</a:t>
                      </a:r>
                      <a:r>
                        <a:rPr lang="el-GR" sz="1600" baseline="0" dirty="0" smtClean="0"/>
                        <a:t>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~40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10 - Ορθογώνιο"/>
          <p:cNvSpPr/>
          <p:nvPr/>
        </p:nvSpPr>
        <p:spPr>
          <a:xfrm>
            <a:off x="1071538" y="1428736"/>
            <a:ext cx="2714644" cy="28575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82950" name="Object 6"/>
          <p:cNvGraphicFramePr>
            <a:graphicFrameLocks noChangeAspect="1"/>
          </p:cNvGraphicFramePr>
          <p:nvPr/>
        </p:nvGraphicFramePr>
        <p:xfrm>
          <a:off x="1071570" y="4002006"/>
          <a:ext cx="5643570" cy="2855994"/>
        </p:xfrm>
        <a:graphic>
          <a:graphicData uri="http://schemas.openxmlformats.org/presentationml/2006/ole">
            <p:oleObj spid="_x0000_s82950" name="CS ChemDraw Drawing" r:id="rId3" imgW="5630708" imgH="2849394" progId="ChemDraw.Document.6.0">
              <p:embed/>
            </p:oleObj>
          </a:graphicData>
        </a:graphic>
      </p:graphicFrame>
      <p:graphicFrame>
        <p:nvGraphicFramePr>
          <p:cNvPr id="82953" name="Object 9"/>
          <p:cNvGraphicFramePr>
            <a:graphicFrameLocks noChangeAspect="1"/>
          </p:cNvGraphicFramePr>
          <p:nvPr/>
        </p:nvGraphicFramePr>
        <p:xfrm>
          <a:off x="5929322" y="1673235"/>
          <a:ext cx="3094037" cy="3113087"/>
        </p:xfrm>
        <a:graphic>
          <a:graphicData uri="http://schemas.openxmlformats.org/presentationml/2006/ole">
            <p:oleObj spid="_x0000_s82953" name="CS ChemDraw Drawing" r:id="rId4" imgW="3093315" imgH="3113391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 4.81036E-7 L 5E-6 0.04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</a:t>
            </a:r>
            <a:r>
              <a:rPr lang="el-GR" sz="2400" dirty="0" err="1" smtClean="0">
                <a:solidFill>
                  <a:srgbClr val="0070C0"/>
                </a:solidFill>
                <a:latin typeface="Calibri" pitchFamily="34" charset="0"/>
              </a:rPr>
              <a:t>Υπερμοριακές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 Αλληλεπιδράσεις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1071538" y="662944"/>
          <a:ext cx="478634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4"/>
                <a:gridCol w="2071702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Ενέργεια</a:t>
                      </a:r>
                      <a:r>
                        <a:rPr lang="el-GR" sz="1600" baseline="0" dirty="0" smtClean="0"/>
                        <a:t> </a:t>
                      </a:r>
                      <a:r>
                        <a:rPr lang="el-GR" sz="1600" b="0" baseline="0" dirty="0" smtClean="0"/>
                        <a:t>(</a:t>
                      </a:r>
                      <a:r>
                        <a:rPr lang="en-US" sz="1600" b="0" baseline="0" dirty="0" smtClean="0"/>
                        <a:t>kJ/mol)</a:t>
                      </a:r>
                      <a:endParaRPr lang="el-GR" sz="1600" b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Ιοντικές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200-300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Ιόντος-διπόλου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50-200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Διπόλου</a:t>
                      </a:r>
                      <a:r>
                        <a:rPr lang="el-GR" sz="1600" dirty="0" smtClean="0"/>
                        <a:t>-</a:t>
                      </a:r>
                      <a:r>
                        <a:rPr lang="el-GR" sz="1600" dirty="0" err="1" smtClean="0"/>
                        <a:t>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Δεσμοί υδρογόνου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4-120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Κατιόντος-π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5-80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π-π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Δυνάμεις </a:t>
                      </a:r>
                      <a:r>
                        <a:rPr lang="en-US" sz="1600" dirty="0" smtClean="0"/>
                        <a:t>Van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der</a:t>
                      </a:r>
                      <a:r>
                        <a:rPr lang="en-US" sz="1600" baseline="0" dirty="0" smtClean="0"/>
                        <a:t> Waals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~5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Υδρόφοβες</a:t>
                      </a:r>
                      <a:r>
                        <a:rPr lang="el-GR" sz="1600" baseline="0" dirty="0" smtClean="0"/>
                        <a:t>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~40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10 - Ορθογώνιο"/>
          <p:cNvSpPr/>
          <p:nvPr/>
        </p:nvSpPr>
        <p:spPr>
          <a:xfrm>
            <a:off x="1071538" y="1785926"/>
            <a:ext cx="2714644" cy="28575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21721" r="25000"/>
          <a:stretch>
            <a:fillRect/>
          </a:stretch>
        </p:blipFill>
        <p:spPr bwMode="auto">
          <a:xfrm>
            <a:off x="5857852" y="670564"/>
            <a:ext cx="3286148" cy="332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Ορθογώνιο"/>
          <p:cNvSpPr/>
          <p:nvPr/>
        </p:nvSpPr>
        <p:spPr>
          <a:xfrm>
            <a:off x="8929750" y="2071678"/>
            <a:ext cx="21428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8501090" y="2928934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>
            <a:off x="8501090" y="928670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Ορθογώνιο"/>
          <p:cNvSpPr/>
          <p:nvPr/>
        </p:nvSpPr>
        <p:spPr>
          <a:xfrm>
            <a:off x="7215206" y="3929066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Ορθογώνιο"/>
          <p:cNvSpPr/>
          <p:nvPr/>
        </p:nvSpPr>
        <p:spPr>
          <a:xfrm>
            <a:off x="9001124" y="1500174"/>
            <a:ext cx="142876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lum bright="-10000" contrast="20000"/>
          </a:blip>
          <a:srcRect/>
          <a:stretch>
            <a:fillRect/>
          </a:stretch>
        </p:blipFill>
        <p:spPr bwMode="auto">
          <a:xfrm>
            <a:off x="1285852" y="4214817"/>
            <a:ext cx="2286016" cy="233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- Ορθογώνιο"/>
          <p:cNvSpPr/>
          <p:nvPr/>
        </p:nvSpPr>
        <p:spPr>
          <a:xfrm>
            <a:off x="1071538" y="4857760"/>
            <a:ext cx="428628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564"/>
          <a:stretch>
            <a:fillRect/>
          </a:stretch>
        </p:blipFill>
        <p:spPr bwMode="auto">
          <a:xfrm>
            <a:off x="4643438" y="4041548"/>
            <a:ext cx="3214710" cy="281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16 - Ορθογώνιο"/>
          <p:cNvSpPr/>
          <p:nvPr/>
        </p:nvSpPr>
        <p:spPr>
          <a:xfrm>
            <a:off x="4357686" y="5286388"/>
            <a:ext cx="1143008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 4.81036E-7 L 5E-6 0.04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</a:t>
            </a:r>
            <a:r>
              <a:rPr lang="el-GR" sz="2400" dirty="0" err="1" smtClean="0">
                <a:solidFill>
                  <a:srgbClr val="0070C0"/>
                </a:solidFill>
                <a:latin typeface="Calibri" pitchFamily="34" charset="0"/>
              </a:rPr>
              <a:t>Υπερμοριακές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 Αλληλεπιδράσεις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1071538" y="662944"/>
          <a:ext cx="478634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4"/>
                <a:gridCol w="2071702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Ενέργεια</a:t>
                      </a:r>
                      <a:r>
                        <a:rPr lang="el-GR" sz="1600" baseline="0" dirty="0" smtClean="0"/>
                        <a:t> </a:t>
                      </a:r>
                      <a:r>
                        <a:rPr lang="el-GR" sz="1600" b="0" baseline="0" dirty="0" smtClean="0"/>
                        <a:t>(</a:t>
                      </a:r>
                      <a:r>
                        <a:rPr lang="en-US" sz="1600" b="0" baseline="0" dirty="0" smtClean="0"/>
                        <a:t>kJ/mol)</a:t>
                      </a:r>
                      <a:endParaRPr lang="el-GR" sz="1600" b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Ιοντικές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200-300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Ιόντος-διπόλου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50-200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Διπόλου</a:t>
                      </a:r>
                      <a:r>
                        <a:rPr lang="el-GR" sz="1600" dirty="0" smtClean="0"/>
                        <a:t>-</a:t>
                      </a:r>
                      <a:r>
                        <a:rPr lang="el-GR" sz="1600" dirty="0" err="1" smtClean="0"/>
                        <a:t>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Δεσμοί υδρογόνου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4-120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Κατιόντος-π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5-80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π-π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Δυνάμεις </a:t>
                      </a:r>
                      <a:r>
                        <a:rPr lang="en-US" sz="1600" dirty="0" smtClean="0"/>
                        <a:t>Van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der</a:t>
                      </a:r>
                      <a:r>
                        <a:rPr lang="en-US" sz="1600" baseline="0" dirty="0" smtClean="0"/>
                        <a:t> Waals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~5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Υδρόφοβες</a:t>
                      </a:r>
                      <a:r>
                        <a:rPr lang="el-GR" sz="1600" baseline="0" dirty="0" smtClean="0"/>
                        <a:t>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~40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10 - Ορθογώνιο"/>
          <p:cNvSpPr/>
          <p:nvPr/>
        </p:nvSpPr>
        <p:spPr>
          <a:xfrm>
            <a:off x="1071538" y="2214554"/>
            <a:ext cx="2714644" cy="28575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8929750" y="2071678"/>
            <a:ext cx="21428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8501090" y="2928934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>
            <a:off x="8501090" y="928670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Ορθογώνιο"/>
          <p:cNvSpPr/>
          <p:nvPr/>
        </p:nvSpPr>
        <p:spPr>
          <a:xfrm>
            <a:off x="7215206" y="3929066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Ορθογώνιο"/>
          <p:cNvSpPr/>
          <p:nvPr/>
        </p:nvSpPr>
        <p:spPr>
          <a:xfrm>
            <a:off x="9001124" y="1500174"/>
            <a:ext cx="142876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Ορθογώνιο"/>
          <p:cNvSpPr/>
          <p:nvPr/>
        </p:nvSpPr>
        <p:spPr>
          <a:xfrm>
            <a:off x="1071538" y="4857760"/>
            <a:ext cx="428628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Ορθογώνιο"/>
          <p:cNvSpPr/>
          <p:nvPr/>
        </p:nvSpPr>
        <p:spPr>
          <a:xfrm>
            <a:off x="4357686" y="5286388"/>
            <a:ext cx="1143008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961" t="12187" r="6836" b="17500"/>
          <a:stretch>
            <a:fillRect/>
          </a:stretch>
        </p:blipFill>
        <p:spPr bwMode="auto">
          <a:xfrm>
            <a:off x="5857884" y="1785926"/>
            <a:ext cx="3286148" cy="173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17 - Ορθογώνιο"/>
          <p:cNvSpPr/>
          <p:nvPr/>
        </p:nvSpPr>
        <p:spPr>
          <a:xfrm>
            <a:off x="2714612" y="6286520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14678" y="4258229"/>
            <a:ext cx="3929090" cy="202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 4.81036E-7 L 5E-6 0.04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</a:t>
            </a:r>
            <a:r>
              <a:rPr lang="el-GR" sz="2400" dirty="0" err="1" smtClean="0">
                <a:solidFill>
                  <a:srgbClr val="0070C0"/>
                </a:solidFill>
                <a:latin typeface="Calibri" pitchFamily="34" charset="0"/>
              </a:rPr>
              <a:t>Υπερμοριακές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 Αλληλεπιδράσεις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1071538" y="662944"/>
          <a:ext cx="478634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4"/>
                <a:gridCol w="2071702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Ενέργεια</a:t>
                      </a:r>
                      <a:r>
                        <a:rPr lang="el-GR" sz="1600" baseline="0" dirty="0" smtClean="0"/>
                        <a:t> </a:t>
                      </a:r>
                      <a:r>
                        <a:rPr lang="el-GR" sz="1600" b="0" baseline="0" dirty="0" smtClean="0"/>
                        <a:t>(</a:t>
                      </a:r>
                      <a:r>
                        <a:rPr lang="en-US" sz="1600" b="0" baseline="0" dirty="0" smtClean="0"/>
                        <a:t>kJ/mol)</a:t>
                      </a:r>
                      <a:endParaRPr lang="el-GR" sz="1600" b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Ιοντικές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200-300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Ιόντος-διπόλου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50-200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Διπόλου</a:t>
                      </a:r>
                      <a:r>
                        <a:rPr lang="el-GR" sz="1600" dirty="0" smtClean="0"/>
                        <a:t>-</a:t>
                      </a:r>
                      <a:r>
                        <a:rPr lang="el-GR" sz="1600" dirty="0" err="1" smtClean="0"/>
                        <a:t>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Δεσμοί υδρογόνου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4-120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Κατιόντος-π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5-80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π-π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Δυνάμεις </a:t>
                      </a:r>
                      <a:r>
                        <a:rPr lang="en-US" sz="1600" dirty="0" smtClean="0"/>
                        <a:t>Van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der</a:t>
                      </a:r>
                      <a:r>
                        <a:rPr lang="en-US" sz="1600" baseline="0" dirty="0" smtClean="0"/>
                        <a:t> Waals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~5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Υδρόφοβες</a:t>
                      </a:r>
                      <a:r>
                        <a:rPr lang="el-GR" sz="1600" baseline="0" dirty="0" smtClean="0"/>
                        <a:t>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~40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10 - Ορθογώνιο"/>
          <p:cNvSpPr/>
          <p:nvPr/>
        </p:nvSpPr>
        <p:spPr>
          <a:xfrm>
            <a:off x="1071538" y="2571744"/>
            <a:ext cx="2714644" cy="28575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8929750" y="2071678"/>
            <a:ext cx="21428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>
            <a:off x="8501090" y="928670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Ορθογώνιο"/>
          <p:cNvSpPr/>
          <p:nvPr/>
        </p:nvSpPr>
        <p:spPr>
          <a:xfrm>
            <a:off x="7215206" y="3929066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Ορθογώνιο"/>
          <p:cNvSpPr/>
          <p:nvPr/>
        </p:nvSpPr>
        <p:spPr>
          <a:xfrm>
            <a:off x="9001124" y="1500174"/>
            <a:ext cx="142876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Ορθογώνιο"/>
          <p:cNvSpPr/>
          <p:nvPr/>
        </p:nvSpPr>
        <p:spPr>
          <a:xfrm>
            <a:off x="1071538" y="4857760"/>
            <a:ext cx="428628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Ορθογώνιο"/>
          <p:cNvSpPr/>
          <p:nvPr/>
        </p:nvSpPr>
        <p:spPr>
          <a:xfrm>
            <a:off x="4357686" y="5286388"/>
            <a:ext cx="1143008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17 - Ορθογώνιο"/>
          <p:cNvSpPr/>
          <p:nvPr/>
        </p:nvSpPr>
        <p:spPr>
          <a:xfrm>
            <a:off x="2714612" y="6286520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85918" y="4071942"/>
            <a:ext cx="2857520" cy="258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57818" y="4078425"/>
            <a:ext cx="2786051" cy="270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Ορθογώνιο"/>
          <p:cNvSpPr/>
          <p:nvPr/>
        </p:nvSpPr>
        <p:spPr>
          <a:xfrm>
            <a:off x="5000628" y="4071942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929354" y="714356"/>
            <a:ext cx="3214646" cy="30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9 - Ορθογώνιο"/>
          <p:cNvSpPr/>
          <p:nvPr/>
        </p:nvSpPr>
        <p:spPr>
          <a:xfrm>
            <a:off x="8501058" y="3429000"/>
            <a:ext cx="642942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Ορθογώνιο"/>
          <p:cNvSpPr/>
          <p:nvPr/>
        </p:nvSpPr>
        <p:spPr>
          <a:xfrm>
            <a:off x="8822529" y="857232"/>
            <a:ext cx="321471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 4.81036E-7 L 5E-6 0.04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8" name="Picture 8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357950" y="3929066"/>
            <a:ext cx="2000264" cy="257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9 - Ορθογώνιο"/>
          <p:cNvSpPr/>
          <p:nvPr/>
        </p:nvSpPr>
        <p:spPr>
          <a:xfrm>
            <a:off x="6143636" y="4071942"/>
            <a:ext cx="642942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</a:t>
            </a:r>
            <a:r>
              <a:rPr lang="el-GR" sz="2400" dirty="0" err="1" smtClean="0">
                <a:solidFill>
                  <a:srgbClr val="0070C0"/>
                </a:solidFill>
                <a:latin typeface="Calibri" pitchFamily="34" charset="0"/>
              </a:rPr>
              <a:t>Υπερμοριακές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 Αλληλεπιδράσεις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1071538" y="662944"/>
          <a:ext cx="478634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4"/>
                <a:gridCol w="2071702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Ενέργεια</a:t>
                      </a:r>
                      <a:r>
                        <a:rPr lang="el-GR" sz="1600" baseline="0" dirty="0" smtClean="0"/>
                        <a:t> </a:t>
                      </a:r>
                      <a:r>
                        <a:rPr lang="el-GR" sz="1600" b="0" baseline="0" dirty="0" smtClean="0"/>
                        <a:t>(</a:t>
                      </a:r>
                      <a:r>
                        <a:rPr lang="en-US" sz="1600" b="0" baseline="0" dirty="0" smtClean="0"/>
                        <a:t>kJ/mol)</a:t>
                      </a:r>
                      <a:endParaRPr lang="el-GR" sz="1600" b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Ιοντικές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200-300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Ιόντος-διπόλου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50-200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Διπόλου</a:t>
                      </a:r>
                      <a:r>
                        <a:rPr lang="el-GR" sz="1600" dirty="0" smtClean="0"/>
                        <a:t>-</a:t>
                      </a:r>
                      <a:r>
                        <a:rPr lang="el-GR" sz="1600" dirty="0" err="1" smtClean="0"/>
                        <a:t>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Δεσμοί υδρογόνου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4-120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Κατιόντος-π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5-80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π-π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Δυνάμεις </a:t>
                      </a:r>
                      <a:r>
                        <a:rPr lang="en-US" sz="1600" dirty="0" smtClean="0"/>
                        <a:t>Van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der</a:t>
                      </a:r>
                      <a:r>
                        <a:rPr lang="en-US" sz="1600" baseline="0" dirty="0" smtClean="0"/>
                        <a:t> Waals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~5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Υδρόφοβες</a:t>
                      </a:r>
                      <a:r>
                        <a:rPr lang="el-GR" sz="1600" baseline="0" dirty="0" smtClean="0"/>
                        <a:t>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~40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10 - Ορθογώνιο"/>
          <p:cNvSpPr/>
          <p:nvPr/>
        </p:nvSpPr>
        <p:spPr>
          <a:xfrm>
            <a:off x="1071538" y="2928934"/>
            <a:ext cx="2714644" cy="28575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8929750" y="2071678"/>
            <a:ext cx="21428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>
            <a:off x="8501090" y="928670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Ορθογώνιο"/>
          <p:cNvSpPr/>
          <p:nvPr/>
        </p:nvSpPr>
        <p:spPr>
          <a:xfrm>
            <a:off x="7215206" y="3929066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Ορθογώνιο"/>
          <p:cNvSpPr/>
          <p:nvPr/>
        </p:nvSpPr>
        <p:spPr>
          <a:xfrm>
            <a:off x="9001124" y="1500174"/>
            <a:ext cx="142876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Ορθογώνιο"/>
          <p:cNvSpPr/>
          <p:nvPr/>
        </p:nvSpPr>
        <p:spPr>
          <a:xfrm>
            <a:off x="1071538" y="4857760"/>
            <a:ext cx="428628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Ορθογώνιο"/>
          <p:cNvSpPr/>
          <p:nvPr/>
        </p:nvSpPr>
        <p:spPr>
          <a:xfrm>
            <a:off x="4357686" y="5286388"/>
            <a:ext cx="1143008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17 - Ορθογώνιο"/>
          <p:cNvSpPr/>
          <p:nvPr/>
        </p:nvSpPr>
        <p:spPr>
          <a:xfrm>
            <a:off x="2714612" y="6286520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5000628" y="4071942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Ορθογώνιο"/>
          <p:cNvSpPr/>
          <p:nvPr/>
        </p:nvSpPr>
        <p:spPr>
          <a:xfrm>
            <a:off x="8822529" y="857232"/>
            <a:ext cx="321471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2500" t="16250" r="16601" b="16250"/>
          <a:stretch>
            <a:fillRect/>
          </a:stretch>
        </p:blipFill>
        <p:spPr bwMode="auto">
          <a:xfrm>
            <a:off x="5999780" y="1285860"/>
            <a:ext cx="300137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4"/>
          <a:srcRect l="10742" t="14375" r="7812" b="12500"/>
          <a:stretch>
            <a:fillRect/>
          </a:stretch>
        </p:blipFill>
        <p:spPr bwMode="auto">
          <a:xfrm>
            <a:off x="1071538" y="4286256"/>
            <a:ext cx="4071966" cy="22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 4.81036E-7 L 5E-6 0.04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http://graphoto.co.il/wp-content/uploads/2013/06/Chemistry-of-nature_flatten.jpg"/>
          <p:cNvPicPr/>
          <p:nvPr/>
        </p:nvPicPr>
        <p:blipFill>
          <a:blip r:embed="rId2"/>
          <a:srcRect l="15308" t="8199" r="20466" b="9517"/>
          <a:stretch>
            <a:fillRect/>
          </a:stretch>
        </p:blipFill>
        <p:spPr bwMode="auto">
          <a:xfrm>
            <a:off x="1071538" y="1643050"/>
            <a:ext cx="335758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2" name="Picture 6" descr="http://www.officialpsds.com/images/thumbs/bubbles-psd89262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77500" b="57143"/>
          <a:stretch>
            <a:fillRect/>
          </a:stretch>
        </p:blipFill>
        <p:spPr bwMode="auto">
          <a:xfrm>
            <a:off x="1928794" y="857232"/>
            <a:ext cx="857256" cy="857256"/>
          </a:xfrm>
          <a:prstGeom prst="rect">
            <a:avLst/>
          </a:prstGeom>
          <a:noFill/>
        </p:spPr>
      </p:pic>
      <p:pic>
        <p:nvPicPr>
          <p:cNvPr id="14" name="Picture 6" descr="http://www.officialpsds.com/images/thumbs/bubbles-psd89262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77500" b="57143"/>
          <a:stretch>
            <a:fillRect/>
          </a:stretch>
        </p:blipFill>
        <p:spPr bwMode="auto">
          <a:xfrm>
            <a:off x="2500298" y="1357298"/>
            <a:ext cx="857256" cy="857256"/>
          </a:xfrm>
          <a:prstGeom prst="rect">
            <a:avLst/>
          </a:prstGeom>
          <a:noFill/>
        </p:spPr>
      </p:pic>
      <p:pic>
        <p:nvPicPr>
          <p:cNvPr id="16" name="Picture 6" descr="http://www.officialpsds.com/images/thumbs/bubbles-psd89262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77500" b="57143"/>
          <a:stretch>
            <a:fillRect/>
          </a:stretch>
        </p:blipFill>
        <p:spPr bwMode="auto">
          <a:xfrm>
            <a:off x="1000100" y="1000108"/>
            <a:ext cx="857256" cy="857256"/>
          </a:xfrm>
          <a:prstGeom prst="rect">
            <a:avLst/>
          </a:prstGeom>
          <a:noFill/>
        </p:spPr>
      </p:pic>
      <p:pic>
        <p:nvPicPr>
          <p:cNvPr id="17" name="Picture 6" descr="http://www.officialpsds.com/images/thumbs/bubbles-psd89262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77500" b="57143"/>
          <a:stretch>
            <a:fillRect/>
          </a:stretch>
        </p:blipFill>
        <p:spPr bwMode="auto">
          <a:xfrm>
            <a:off x="1785918" y="1714488"/>
            <a:ext cx="857256" cy="857256"/>
          </a:xfrm>
          <a:prstGeom prst="rect">
            <a:avLst/>
          </a:prstGeom>
          <a:noFill/>
        </p:spPr>
      </p:pic>
      <p:pic>
        <p:nvPicPr>
          <p:cNvPr id="20" name="Picture 6" descr="http://www.officialpsds.com/images/thumbs/bubbles-psd89262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77500" b="57143"/>
          <a:stretch>
            <a:fillRect/>
          </a:stretch>
        </p:blipFill>
        <p:spPr bwMode="auto">
          <a:xfrm>
            <a:off x="1000100" y="3714752"/>
            <a:ext cx="857256" cy="857256"/>
          </a:xfrm>
          <a:prstGeom prst="rect">
            <a:avLst/>
          </a:prstGeom>
          <a:noFill/>
        </p:spPr>
      </p:pic>
      <p:pic>
        <p:nvPicPr>
          <p:cNvPr id="21" name="Picture 6" descr="http://www.officialpsds.com/images/thumbs/bubbles-psd89262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77500" b="57143"/>
          <a:stretch>
            <a:fillRect/>
          </a:stretch>
        </p:blipFill>
        <p:spPr bwMode="auto">
          <a:xfrm>
            <a:off x="1071538" y="2643182"/>
            <a:ext cx="857256" cy="857256"/>
          </a:xfrm>
          <a:prstGeom prst="rect">
            <a:avLst/>
          </a:prstGeom>
          <a:noFill/>
        </p:spPr>
      </p:pic>
      <p:pic>
        <p:nvPicPr>
          <p:cNvPr id="22" name="Picture 6" descr="http://www.officialpsds.com/images/thumbs/bubbles-psd89262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77500" b="57143"/>
          <a:stretch>
            <a:fillRect/>
          </a:stretch>
        </p:blipFill>
        <p:spPr bwMode="auto">
          <a:xfrm>
            <a:off x="2857488" y="1785926"/>
            <a:ext cx="857256" cy="857256"/>
          </a:xfrm>
          <a:prstGeom prst="rect">
            <a:avLst/>
          </a:prstGeom>
          <a:noFill/>
        </p:spPr>
      </p:pic>
      <p:pic>
        <p:nvPicPr>
          <p:cNvPr id="23" name="Picture 6" descr="http://www.officialpsds.com/images/thumbs/bubbles-psd89262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77500" b="57143"/>
          <a:stretch>
            <a:fillRect/>
          </a:stretch>
        </p:blipFill>
        <p:spPr bwMode="auto">
          <a:xfrm>
            <a:off x="3428992" y="2428868"/>
            <a:ext cx="857256" cy="857256"/>
          </a:xfrm>
          <a:prstGeom prst="rect">
            <a:avLst/>
          </a:prstGeom>
          <a:noFill/>
        </p:spPr>
      </p:pic>
      <p:graphicFrame>
        <p:nvGraphicFramePr>
          <p:cNvPr id="30" name="3 - Διάγραμμα"/>
          <p:cNvGraphicFramePr/>
          <p:nvPr/>
        </p:nvGraphicFramePr>
        <p:xfrm>
          <a:off x="4572000" y="1928802"/>
          <a:ext cx="45720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06389 C 0.00156 -0.09167 0.0033 -0.12199 0.01441 -0.14676 C 0.01493 -0.14977 0.01545 -0.15278 0.01615 -0.15579 C 0.01719 -0.15973 0.01875 -0.16343 0.01962 -0.16736 C 0.02049 -0.17199 0.01997 -0.17709 0.02135 -0.18125 C 0.0224 -0.18426 0.02483 -0.18565 0.02656 -0.18797 C 0.02917 -0.19861 0.03125 -0.20811 0.03507 -0.21806 C 0.0375 -0.23426 0.04201 -0.25023 0.04549 -0.26621 C 0.04792 -0.30417 0.0625 -0.35764 0.04549 -0.39028 C 0.04271 -0.40139 0.0401 -0.41273 0.03507 -0.42246 C 0.03177 -0.43959 0.02708 -0.45834 0.01962 -0.47315 C 0.01788 -0.48496 0.01424 -0.49537 0.0092 -0.50533 C 0.00868 -0.50996 0.00851 -0.51482 0.00747 -0.51922 C 0.00677 -0.52176 0.00469 -0.52338 0.00417 -0.52593 C 0.00295 -0.53125 0.00347 -0.53681 0.00243 -0.54213 C 0.00174 -0.54607 0.00017 -0.54977 -0.00104 -0.55371 C -0.00052 -0.57732 -0.00087 -0.60116 0.00069 -0.62477 C 0.00104 -0.62894 0.00608 -0.64653 0.0092 -0.65023 C 0.01215 -0.65348 0.01632 -0.65417 0.01962 -0.65672 C 0.02431 -0.6757 0.02483 -0.66505 0.02483 -0.69144 " pathEditMode="relative" ptsTypes="fffffffffffffffffff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-0.06621 C -0.00677 -0.08565 -0.00017 -0.10764 0.00834 -0.12616 C 0.01094 -0.13172 0.01493 -0.13611 0.01702 -0.14213 C 0.02257 -0.15718 0.02691 -0.17176 0.03768 -0.18125 C 0.04167 -0.19699 0.03577 -0.17871 0.04809 -0.19514 C 0.04931 -0.19676 0.04896 -0.19977 0.04966 -0.20186 C 0.05226 -0.20996 0.05469 -0.21783 0.05834 -0.225 C 0.06389 -0.26875 0.06216 -0.31366 0.05313 -0.35602 C 0.05209 -0.37917 0.04497 -0.43056 0.05486 -0.45023 C 0.05868 -0.45787 0.06459 -0.46574 0.06875 -0.47315 C 0.07101 -0.48241 0.07379 -0.48704 0.079 -0.49398 C 0.0816 -0.50417 0.08594 -0.51019 0.08594 -0.52153 " pathEditMode="relative" ptsTypes="fffffffffff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4.81481E-6 C 0.00121 -0.00439 0.00173 -0.00949 0.00347 -0.01388 C 0.00468 -0.01643 0.00763 -0.01782 0.00867 -0.0206 C 0.01006 -0.02407 0.00919 -0.0287 0.01041 -0.03194 C 0.01163 -0.03541 0.01406 -0.03796 0.01562 -0.04143 C 0.02152 -0.05324 0.03072 -0.07754 0.03975 -0.08935 C 0.04131 -0.1 0.04461 -0.11296 0.04999 -0.12152 C 0.05156 -0.12407 0.05381 -0.12592 0.0552 -0.1287 C 0.06024 -0.13865 0.06058 -0.14884 0.06562 -0.15856 C 0.06735 -0.17129 0.06909 -0.18449 0.07083 -0.19745 C 0.08142 -0.27638 0.04826 -0.3162 0.09669 -0.33773 C 0.10364 -0.34398 0.10347 -0.34722 0.10347 -0.35833 " pathEditMode="relative" ptsTypes="fffffffffff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C 0.00053 -0.01436 0.00018 -0.02848 0.00174 -0.0426 C 0.00261 -0.04931 0.00626 -0.05463 0.00747 -0.06088 C 0.01164 -0.07963 0.01546 -0.09908 0.01876 -0.11875 C 0.02518 -0.15857 0.0257 -0.19908 0.03386 -0.2382 C 0.03612 -0.26829 0.04132 -0.2963 0.04497 -0.32639 C 0.04549 -0.33959 0.04584 -0.35255 0.04688 -0.36574 C 0.04757 -0.37431 0.05001 -0.38195 0.0507 -0.39028 C 0.054 -0.43102 0.05261 -0.50533 0.05261 -0.53681 " pathEditMode="relative" rAng="0" ptsTypes="ffffffff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-2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C 0.0007 -0.0375 -0.00486 -0.15347 0.02587 -0.19305 C 0.03177 -0.2243 0.03108 -0.19259 0.03108 -0.24838 " pathEditMode="relative" ptsTypes="ff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-0.03148 0.00799 -0.05463 0.00347 -0.0875 C 0.00174 -0.10023 -0.02743 -0.1074 -0.03264 -0.1081 C -0.03785 -0.11273 -0.04306 -0.11504 -0.04826 -0.11967 C -0.06337 -0.14884 -0.05504 -0.20092 -0.03611 -0.225 C -0.02813 -0.278 -0.02917 -0.33472 -0.02917 -0.38865 " pathEditMode="relative" ptsTypes="fffffA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-0.03148 0.00799 -0.05463 0.00347 -0.0875 C 0.00174 -0.10023 -0.02743 -0.1074 -0.03264 -0.1081 C -0.03785 -0.11273 -0.04306 -0.11504 -0.04826 -0.11967 C -0.06337 -0.14884 -0.05504 -0.20092 -0.03611 -0.225 C -0.02813 -0.278 -0.02917 -0.33472 -0.02917 -0.38865 " pathEditMode="relative" ptsTypes="fffff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-0.03148 0.00799 -0.05463 0.00347 -0.0875 C 0.00174 -0.10023 -0.02743 -0.1074 -0.03264 -0.1081 C -0.03785 -0.11273 -0.04306 -0.11504 -0.04826 -0.11967 C -0.06337 -0.14884 -0.05504 -0.20092 -0.03611 -0.225 C -0.02813 -0.278 -0.02917 -0.33472 -0.02917 -0.38865 " pathEditMode="relative" ptsTypes="fffffA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- Ορθογώνιο"/>
          <p:cNvSpPr/>
          <p:nvPr/>
        </p:nvSpPr>
        <p:spPr>
          <a:xfrm>
            <a:off x="6143636" y="4071942"/>
            <a:ext cx="642942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</a:t>
            </a:r>
            <a:r>
              <a:rPr lang="el-GR" sz="2400" dirty="0" err="1" smtClean="0">
                <a:solidFill>
                  <a:srgbClr val="0070C0"/>
                </a:solidFill>
                <a:latin typeface="Calibri" pitchFamily="34" charset="0"/>
              </a:rPr>
              <a:t>Υπερμοριακές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 Αλληλεπιδράσεις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1071538" y="662944"/>
          <a:ext cx="478634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4"/>
                <a:gridCol w="2071702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Ενέργεια</a:t>
                      </a:r>
                      <a:r>
                        <a:rPr lang="el-GR" sz="1600" baseline="0" dirty="0" smtClean="0"/>
                        <a:t> </a:t>
                      </a:r>
                      <a:r>
                        <a:rPr lang="el-GR" sz="1600" b="0" baseline="0" dirty="0" smtClean="0"/>
                        <a:t>(</a:t>
                      </a:r>
                      <a:r>
                        <a:rPr lang="en-US" sz="1600" b="0" baseline="0" dirty="0" smtClean="0"/>
                        <a:t>kJ/mol)</a:t>
                      </a:r>
                      <a:endParaRPr lang="el-GR" sz="1600" b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Ιοντικές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200-300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Ιόντος-διπόλου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50-200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Διπόλου</a:t>
                      </a:r>
                      <a:r>
                        <a:rPr lang="el-GR" sz="1600" dirty="0" smtClean="0"/>
                        <a:t>-</a:t>
                      </a:r>
                      <a:r>
                        <a:rPr lang="el-GR" sz="1600" dirty="0" err="1" smtClean="0"/>
                        <a:t>διπόλου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Δεσμοί υδρογόνου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4-120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Κατιόντος-π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5-80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π-π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0-50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Δυνάμεις </a:t>
                      </a:r>
                      <a:r>
                        <a:rPr lang="en-US" sz="1600" dirty="0" smtClean="0"/>
                        <a:t>Van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der</a:t>
                      </a:r>
                      <a:r>
                        <a:rPr lang="en-US" sz="1600" baseline="0" dirty="0" smtClean="0"/>
                        <a:t> Waals 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~5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Υδρόφοβες</a:t>
                      </a:r>
                      <a:r>
                        <a:rPr lang="el-GR" sz="1600" baseline="0" dirty="0" smtClean="0"/>
                        <a:t> αλληλεπιδράσεις</a:t>
                      </a:r>
                      <a:endParaRPr lang="el-GR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~40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10 - Ορθογώνιο"/>
          <p:cNvSpPr/>
          <p:nvPr/>
        </p:nvSpPr>
        <p:spPr>
          <a:xfrm>
            <a:off x="1071538" y="3286124"/>
            <a:ext cx="2714644" cy="28575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8929750" y="2071678"/>
            <a:ext cx="21428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>
            <a:off x="8501090" y="928670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Ορθογώνιο"/>
          <p:cNvSpPr/>
          <p:nvPr/>
        </p:nvSpPr>
        <p:spPr>
          <a:xfrm>
            <a:off x="7215206" y="3929066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Ορθογώνιο"/>
          <p:cNvSpPr/>
          <p:nvPr/>
        </p:nvSpPr>
        <p:spPr>
          <a:xfrm>
            <a:off x="9001124" y="1500174"/>
            <a:ext cx="142876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Ορθογώνιο"/>
          <p:cNvSpPr/>
          <p:nvPr/>
        </p:nvSpPr>
        <p:spPr>
          <a:xfrm>
            <a:off x="1071538" y="4857760"/>
            <a:ext cx="428628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Ορθογώνιο"/>
          <p:cNvSpPr/>
          <p:nvPr/>
        </p:nvSpPr>
        <p:spPr>
          <a:xfrm>
            <a:off x="4357686" y="5286388"/>
            <a:ext cx="1143008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17 - Ορθογώνιο"/>
          <p:cNvSpPr/>
          <p:nvPr/>
        </p:nvSpPr>
        <p:spPr>
          <a:xfrm>
            <a:off x="2714612" y="6286520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5000628" y="4071942"/>
            <a:ext cx="64294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Ορθογώνιο"/>
          <p:cNvSpPr/>
          <p:nvPr/>
        </p:nvSpPr>
        <p:spPr>
          <a:xfrm>
            <a:off x="8822529" y="857232"/>
            <a:ext cx="321471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4398536"/>
            <a:ext cx="5929354" cy="188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 4.81036E-7 L 5E-6 0.04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Στρατηγικές σύνθεσης </a:t>
            </a:r>
            <a:r>
              <a:rPr lang="el-GR" sz="2400" dirty="0" err="1" smtClean="0">
                <a:solidFill>
                  <a:srgbClr val="0070C0"/>
                </a:solidFill>
                <a:latin typeface="Calibri" pitchFamily="34" charset="0"/>
              </a:rPr>
              <a:t>υπερμοριακών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 συστημάτων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571480"/>
            <a:ext cx="262602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/>
          <a:srcRect l="54338" r="6314" b="16000"/>
          <a:stretch>
            <a:fillRect/>
          </a:stretch>
        </p:blipFill>
        <p:spPr bwMode="auto">
          <a:xfrm>
            <a:off x="1214414" y="1857364"/>
            <a:ext cx="192882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214818"/>
            <a:ext cx="2071702" cy="233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7" name="Picture 7"/>
          <p:cNvPicPr>
            <a:picLocks noChangeAspect="1" noChangeArrowheads="1"/>
          </p:cNvPicPr>
          <p:nvPr/>
        </p:nvPicPr>
        <p:blipFill>
          <a:blip r:embed="rId5"/>
          <a:srcRect l="11598" t="3583" b="28343"/>
          <a:stretch>
            <a:fillRect/>
          </a:stretch>
        </p:blipFill>
        <p:spPr bwMode="auto">
          <a:xfrm>
            <a:off x="6858016" y="1000108"/>
            <a:ext cx="1143008" cy="284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4555754"/>
            <a:ext cx="1643074" cy="187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9" name="Picture 9"/>
          <p:cNvPicPr>
            <a:picLocks noChangeAspect="1" noChangeArrowheads="1"/>
          </p:cNvPicPr>
          <p:nvPr/>
        </p:nvPicPr>
        <p:blipFill>
          <a:blip r:embed="rId7"/>
          <a:srcRect l="38281" t="11562" r="12500" b="11562"/>
          <a:stretch>
            <a:fillRect/>
          </a:stretch>
        </p:blipFill>
        <p:spPr bwMode="auto">
          <a:xfrm>
            <a:off x="6572264" y="4214818"/>
            <a:ext cx="2357454" cy="230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/>
          <a:srcRect l="11598" t="74045" b="2069"/>
          <a:stretch>
            <a:fillRect/>
          </a:stretch>
        </p:blipFill>
        <p:spPr bwMode="auto">
          <a:xfrm>
            <a:off x="7929586" y="2786058"/>
            <a:ext cx="114347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- Ορθογώνιο"/>
          <p:cNvSpPr/>
          <p:nvPr/>
        </p:nvSpPr>
        <p:spPr>
          <a:xfrm>
            <a:off x="3571868" y="3260711"/>
            <a:ext cx="296427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Synthesis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16 - TextBox"/>
          <p:cNvSpPr txBox="1"/>
          <p:nvPr/>
        </p:nvSpPr>
        <p:spPr>
          <a:xfrm>
            <a:off x="3857620" y="2285992"/>
            <a:ext cx="2344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chemeClr val="accent6">
                    <a:lumMod val="75000"/>
                  </a:schemeClr>
                </a:solidFill>
              </a:rPr>
              <a:t>Μοριακή </a:t>
            </a:r>
            <a:r>
              <a:rPr lang="el-GR" sz="1600" dirty="0" err="1" smtClean="0">
                <a:solidFill>
                  <a:schemeClr val="accent6">
                    <a:lumMod val="75000"/>
                  </a:schemeClr>
                </a:solidFill>
              </a:rPr>
              <a:t>αυτοοργάνωση</a:t>
            </a:r>
            <a:endParaRPr lang="el-GR" sz="16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" name="17 - TextBox"/>
          <p:cNvSpPr txBox="1"/>
          <p:nvPr/>
        </p:nvSpPr>
        <p:spPr>
          <a:xfrm>
            <a:off x="1142976" y="3876264"/>
            <a:ext cx="2079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Μοριακή αναγνώριση</a:t>
            </a:r>
            <a:endParaRPr lang="el-GR" sz="16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18 - TextBox"/>
          <p:cNvSpPr txBox="1"/>
          <p:nvPr/>
        </p:nvSpPr>
        <p:spPr>
          <a:xfrm>
            <a:off x="6798942" y="3857628"/>
            <a:ext cx="2130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Στοχευόμενη σύνθεση</a:t>
            </a:r>
            <a:endParaRPr lang="el-GR" sz="16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0" name="19 - TextBox"/>
          <p:cNvSpPr txBox="1"/>
          <p:nvPr/>
        </p:nvSpPr>
        <p:spPr>
          <a:xfrm>
            <a:off x="1071538" y="6448032"/>
            <a:ext cx="2608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Μηχανική </a:t>
            </a:r>
            <a:r>
              <a:rPr lang="el-GR" sz="16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συμπλοκοποίηση</a:t>
            </a:r>
            <a:endParaRPr lang="el-GR" sz="16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1" name="20 - TextBox"/>
          <p:cNvSpPr txBox="1"/>
          <p:nvPr/>
        </p:nvSpPr>
        <p:spPr>
          <a:xfrm>
            <a:off x="3872278" y="6448032"/>
            <a:ext cx="2557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Βιοεμπνεόμενα συστήματα</a:t>
            </a:r>
            <a:endParaRPr lang="el-GR" sz="16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2" name="21 - TextBox"/>
          <p:cNvSpPr txBox="1"/>
          <p:nvPr/>
        </p:nvSpPr>
        <p:spPr>
          <a:xfrm>
            <a:off x="7026112" y="6448032"/>
            <a:ext cx="1832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Μοριακή δυναμική</a:t>
            </a:r>
            <a:endParaRPr lang="el-GR" sz="16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22 - Ορθογώνιο"/>
          <p:cNvSpPr/>
          <p:nvPr/>
        </p:nvSpPr>
        <p:spPr>
          <a:xfrm>
            <a:off x="1500166" y="1000108"/>
            <a:ext cx="50006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23 - Ορθογώνιο"/>
          <p:cNvSpPr/>
          <p:nvPr/>
        </p:nvSpPr>
        <p:spPr>
          <a:xfrm>
            <a:off x="2643174" y="3500438"/>
            <a:ext cx="50006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24 - Ορθογώνιο"/>
          <p:cNvSpPr/>
          <p:nvPr/>
        </p:nvSpPr>
        <p:spPr>
          <a:xfrm>
            <a:off x="3071802" y="2571744"/>
            <a:ext cx="50006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25 - Ορθογώνιο"/>
          <p:cNvSpPr/>
          <p:nvPr/>
        </p:nvSpPr>
        <p:spPr>
          <a:xfrm>
            <a:off x="1214414" y="3571876"/>
            <a:ext cx="50006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26 - Ορθογώνιο"/>
          <p:cNvSpPr/>
          <p:nvPr/>
        </p:nvSpPr>
        <p:spPr>
          <a:xfrm>
            <a:off x="7143768" y="2857496"/>
            <a:ext cx="57150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27 - Ορθογώνιο"/>
          <p:cNvSpPr/>
          <p:nvPr/>
        </p:nvSpPr>
        <p:spPr>
          <a:xfrm>
            <a:off x="5500694" y="500042"/>
            <a:ext cx="357190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28 - Ορθογώνιο"/>
          <p:cNvSpPr/>
          <p:nvPr/>
        </p:nvSpPr>
        <p:spPr>
          <a:xfrm>
            <a:off x="5929322" y="1285860"/>
            <a:ext cx="50006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29 - Ορθογώνιο"/>
          <p:cNvSpPr/>
          <p:nvPr/>
        </p:nvSpPr>
        <p:spPr>
          <a:xfrm>
            <a:off x="2143108" y="6357958"/>
            <a:ext cx="285752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30 - Ορθογώνιο"/>
          <p:cNvSpPr/>
          <p:nvPr/>
        </p:nvSpPr>
        <p:spPr>
          <a:xfrm>
            <a:off x="7777186" y="3357562"/>
            <a:ext cx="15240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31 - Ορθογώνιο"/>
          <p:cNvSpPr/>
          <p:nvPr/>
        </p:nvSpPr>
        <p:spPr>
          <a:xfrm>
            <a:off x="6643702" y="928670"/>
            <a:ext cx="50006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5F50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75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2285984" y="-24"/>
            <a:ext cx="5715040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Βιοεμπνεόμενα υπερμοριακά συστήματα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857356" y="785794"/>
            <a:ext cx="592932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Γιατί </a:t>
            </a:r>
            <a:r>
              <a:rPr lang="el-GR" sz="2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βιοεμπνεόμενα</a:t>
            </a:r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συστήματα</a:t>
            </a:r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;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785786" y="3571876"/>
            <a:ext cx="80724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Γιατί υπερμοριακά συστήματα</a:t>
            </a:r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;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071538" y="1500174"/>
            <a:ext cx="7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Προσπάθεια μίμησης συστημάτων που υπάρχουν στην φύση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1071538" y="2376066"/>
            <a:ext cx="8072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Τα φυσικά συστήματα διαχειρίζονται πιο δύσκολα σε σχέση με τα αντίστοιχα συνθετικά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1071538" y="4304892"/>
            <a:ext cx="8072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Τα υπερμοριακά συστήματα μπορούν να προσεγγίσουν καλύτερα την φυσική δομή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1071538" y="5090710"/>
            <a:ext cx="8072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Υπάρχει δυνατότητα ελέγχου των ιδιοτήτων των </a:t>
            </a:r>
            <a:r>
              <a:rPr lang="el-GR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υπερμοριακών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συστημάτων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5F50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5F50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2285984" y="-24"/>
            <a:ext cx="5715040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Βιοεμπνεόμενα υπερμοριακά συστήματα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857388" y="785794"/>
            <a:ext cx="5929322" cy="52322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Εφαρμογές</a:t>
            </a:r>
            <a:endParaRPr lang="el-GR" sz="2800" b="1" u="sng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428628" y="5181913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 pitchFamily="34" charset="0"/>
                <a:cs typeface="Lucida Sans Unicode" pitchFamily="34" charset="0"/>
              </a:rPr>
              <a:t>→ Τεχνολογία Υλικών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-500098" y="3395963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</a:t>
            </a:r>
            <a:r>
              <a:rPr lang="el-G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Ιατρική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-285752" y="1571612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</a:t>
            </a:r>
            <a:r>
              <a:rPr lang="el-G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Κατάλυση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1071602" y="2467269"/>
            <a:ext cx="7072298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Μετατροπή της Ηλιακής Ενέργειας 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16 - Ορθογώνιο"/>
          <p:cNvSpPr/>
          <p:nvPr/>
        </p:nvSpPr>
        <p:spPr>
          <a:xfrm>
            <a:off x="571504" y="4253219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Μοριακοί Ανιχνευτές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842216"/>
            <a:ext cx="7934041" cy="522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580" name="Picture 4" descr="http://i.ytimg.com/vi/bSxLo80onEI/hqdefault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63" t="37500" r="73437" b="12499"/>
          <a:stretch>
            <a:fillRect/>
          </a:stretch>
        </p:blipFill>
        <p:spPr bwMode="auto">
          <a:xfrm>
            <a:off x="1285852" y="4000504"/>
            <a:ext cx="642942" cy="964414"/>
          </a:xfrm>
          <a:prstGeom prst="rect">
            <a:avLst/>
          </a:prstGeom>
          <a:noFill/>
        </p:spPr>
      </p:pic>
      <p:pic>
        <p:nvPicPr>
          <p:cNvPr id="8" name="Picture 4" descr="http://i.ytimg.com/vi/bSxLo80onEI/hqdefault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0313" t="37500" r="-1" b="20833"/>
          <a:stretch>
            <a:fillRect/>
          </a:stretch>
        </p:blipFill>
        <p:spPr bwMode="auto">
          <a:xfrm>
            <a:off x="8429652" y="4000505"/>
            <a:ext cx="642942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 t="5236"/>
          <a:stretch>
            <a:fillRect/>
          </a:stretch>
        </p:blipFill>
        <p:spPr bwMode="auto">
          <a:xfrm>
            <a:off x="1071538" y="764559"/>
            <a:ext cx="7824084" cy="387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170" name="Picture 2" descr="https://farm4.staticflickr.com/3865/14570849772_e43298e22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658733"/>
            <a:ext cx="3786214" cy="2127853"/>
          </a:xfrm>
          <a:prstGeom prst="rect">
            <a:avLst/>
          </a:prstGeom>
          <a:noFill/>
        </p:spPr>
      </p:pic>
      <p:pic>
        <p:nvPicPr>
          <p:cNvPr id="135177" name="Picture 9" descr="http://csi.chemie.tu-darmstadt.de/ak/immel/graphics/molarch/animations/movie_cyclodextrin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84" y="4643470"/>
            <a:ext cx="2071678" cy="207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 t="65442"/>
          <a:stretch>
            <a:fillRect/>
          </a:stretch>
        </p:blipFill>
        <p:spPr bwMode="auto">
          <a:xfrm>
            <a:off x="1142976" y="4916441"/>
            <a:ext cx="7780248" cy="158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2" name="Picture 4" descr="http://pubs.rsc.org/services/images/RSCpubs.ePlatform.Service.FreeContent.ImageService.svc/ImageService/Articleimage/2015/CS/c4cs00273c/c4cs00273c-f2_hi-re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714356"/>
            <a:ext cx="6429420" cy="4164580"/>
          </a:xfrm>
          <a:prstGeom prst="rect">
            <a:avLst/>
          </a:prstGeom>
          <a:noFill/>
        </p:spPr>
      </p:pic>
      <p:sp>
        <p:nvSpPr>
          <p:cNvPr id="145414" name="AutoShape 6" descr="https://communities.acs.org/servlet/JiveServlet/showImage/38-1533-3772/ol-2010-00667z_000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" name="10 - Έλλειψη"/>
          <p:cNvSpPr/>
          <p:nvPr/>
        </p:nvSpPr>
        <p:spPr>
          <a:xfrm>
            <a:off x="1714480" y="5286388"/>
            <a:ext cx="357190" cy="35719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Έλλειψη"/>
          <p:cNvSpPr/>
          <p:nvPr/>
        </p:nvSpPr>
        <p:spPr>
          <a:xfrm>
            <a:off x="1357290" y="5857892"/>
            <a:ext cx="50006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0167E-6 L 0.19862 0.0182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55412E-6 L 0.22987 -0.0231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6434" name="AutoShape 2" descr="https://communities.acs.org/servlet/JiveServlet/showImage/38-1533-3772/ol-2010-00667z_000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46436" name="AutoShape 4" descr="https://communities.acs.org/servlet/JiveServlet/showImage/38-1533-3772/ol-2010-00667z_000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46438" name="AutoShape 6" descr="https://communities.acs.org/servlet/JiveServlet/showImage/38-1533-3772/ol-2010-00667z_0007.gif"/>
          <p:cNvSpPr>
            <a:spLocks noChangeAspect="1" noChangeArrowheads="1"/>
          </p:cNvSpPr>
          <p:nvPr/>
        </p:nvSpPr>
        <p:spPr bwMode="auto">
          <a:xfrm>
            <a:off x="155575" y="-852488"/>
            <a:ext cx="4762500" cy="1790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4643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14356"/>
            <a:ext cx="7500990" cy="339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441" name="Picture 9" descr="http://bio.davidson.edu/courses/Bio111/Photosynth/ATPSynthesi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28" y="4357694"/>
            <a:ext cx="3048000" cy="2286001"/>
          </a:xfrm>
          <a:prstGeom prst="rect">
            <a:avLst/>
          </a:prstGeom>
          <a:noFill/>
        </p:spPr>
      </p:pic>
      <p:pic>
        <p:nvPicPr>
          <p:cNvPr id="146443" name="Picture 11" descr="http://www.mrc-mbu.cam.ac.uk/sites/default/files/movies/rotarymech/rotarymech-poster.jpg"/>
          <p:cNvPicPr>
            <a:picLocks noChangeAspect="1" noChangeArrowheads="1"/>
          </p:cNvPicPr>
          <p:nvPr/>
        </p:nvPicPr>
        <p:blipFill>
          <a:blip r:embed="rId4"/>
          <a:srcRect l="29632" r="27452"/>
          <a:stretch>
            <a:fillRect/>
          </a:stretch>
        </p:blipFill>
        <p:spPr bwMode="auto">
          <a:xfrm>
            <a:off x="5643570" y="4164036"/>
            <a:ext cx="2000264" cy="2622550"/>
          </a:xfrm>
          <a:prstGeom prst="rect">
            <a:avLst/>
          </a:prstGeom>
          <a:noFill/>
        </p:spPr>
      </p:pic>
      <p:cxnSp>
        <p:nvCxnSpPr>
          <p:cNvPr id="12" name="11 - Ευθεία γραμμή σύνδεσης"/>
          <p:cNvCxnSpPr/>
          <p:nvPr/>
        </p:nvCxnSpPr>
        <p:spPr>
          <a:xfrm flipV="1">
            <a:off x="3643306" y="4286256"/>
            <a:ext cx="2714644" cy="500066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εία γραμμή σύνδεσης"/>
          <p:cNvCxnSpPr/>
          <p:nvPr/>
        </p:nvCxnSpPr>
        <p:spPr>
          <a:xfrm>
            <a:off x="3500430" y="6215082"/>
            <a:ext cx="2786082" cy="357190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895366"/>
            <a:ext cx="72485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/>
          <a:srcRect l="27551" t="94863" r="23469" b="-791"/>
          <a:stretch>
            <a:fillRect/>
          </a:stretch>
        </p:blipFill>
        <p:spPr bwMode="auto">
          <a:xfrm>
            <a:off x="3143240" y="6500834"/>
            <a:ext cx="342902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514119"/>
            <a:ext cx="5000627" cy="59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7458" name="AutoShape 2" descr="https://s-media-cache-ak0.pinimg.com/originals/6f/14/44/6f1444a7c2f6a9a4809cac5243c5a0cd.jpg"/>
          <p:cNvSpPr>
            <a:spLocks noChangeAspect="1" noChangeArrowheads="1"/>
          </p:cNvSpPr>
          <p:nvPr/>
        </p:nvSpPr>
        <p:spPr bwMode="auto">
          <a:xfrm>
            <a:off x="155575" y="-1660525"/>
            <a:ext cx="2724150" cy="3467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47459" name="Picture 3" descr="C:\Users\Θανάσης\Desktop\6f1444a7c2f6a9a4809cac5243c5a0cd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8988" y="4500570"/>
            <a:ext cx="1805012" cy="2297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Τι είναι η </a:t>
            </a: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</a:rPr>
              <a:t>Y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περμοριακή Χημεία</a:t>
            </a: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</a:rPr>
              <a:t>;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9" name="18 - TextBox"/>
          <p:cNvSpPr txBox="1"/>
          <p:nvPr/>
        </p:nvSpPr>
        <p:spPr>
          <a:xfrm>
            <a:off x="1142976" y="785794"/>
            <a:ext cx="778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J. M. Lehn:</a:t>
            </a:r>
          </a:p>
          <a:p>
            <a:pPr algn="just"/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Supramolecular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 chemistry is the chemistry of the intermolecular</a:t>
            </a:r>
            <a:r>
              <a:rPr lang="el-GR" sz="16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bond, covering the structures and functions of the entities formed by</a:t>
            </a:r>
            <a:r>
              <a:rPr lang="el-GR" sz="16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the association of two or more chemical species</a:t>
            </a:r>
            <a:r>
              <a:rPr lang="el-GR" sz="16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.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endParaRPr lang="el-GR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19 - TextBox"/>
          <p:cNvSpPr txBox="1"/>
          <p:nvPr/>
        </p:nvSpPr>
        <p:spPr>
          <a:xfrm>
            <a:off x="1142976" y="1928802"/>
            <a:ext cx="778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“Y</a:t>
            </a:r>
            <a:r>
              <a:rPr lang="el-GR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περμοριακή χημεία είναι η χημεία του </a:t>
            </a:r>
            <a:r>
              <a:rPr lang="el-GR" sz="16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διαμοριακού</a:t>
            </a:r>
            <a:r>
              <a:rPr lang="el-GR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 δεσμού, καλύπτει τις δομές και τις λειτουργίες των ειδών που σχηματίζονται από την ένωση δύο ή περισσότερων χημικών ειδών.</a:t>
            </a:r>
            <a:r>
              <a:rPr lang="en-US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  <a:endParaRPr lang="el-GR" sz="1600" b="1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/>
          <a:srcRect l="4392" t="3211" r="4392"/>
          <a:stretch>
            <a:fillRect/>
          </a:stretch>
        </p:blipFill>
        <p:spPr bwMode="auto">
          <a:xfrm>
            <a:off x="3207906" y="3143248"/>
            <a:ext cx="3507234" cy="342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2"/>
      <p:bldP spid="20" grpId="0"/>
      <p:bldP spid="2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540209"/>
            <a:ext cx="7715304" cy="467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8" name="Picture 4" descr="http://upload.wikimedia.org/wikipedia/commons/3/3b/Buckminsterfullerene_animate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3540606"/>
            <a:ext cx="1285884" cy="1285884"/>
          </a:xfrm>
          <a:prstGeom prst="rect">
            <a:avLst/>
          </a:prstGeom>
          <a:noFill/>
        </p:spPr>
      </p:pic>
      <p:pic>
        <p:nvPicPr>
          <p:cNvPr id="7" name="Picture 4" descr="http://upload.wikimedia.org/wikipedia/commons/3/3b/Buckminsterfullerene_animate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3540606"/>
            <a:ext cx="1285884" cy="1285884"/>
          </a:xfrm>
          <a:prstGeom prst="rect">
            <a:avLst/>
          </a:prstGeom>
          <a:noFill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4"/>
          <a:srcRect l="20703" t="43438" r="56445" b="20937"/>
          <a:stretch>
            <a:fillRect/>
          </a:stretch>
        </p:blipFill>
        <p:spPr bwMode="auto">
          <a:xfrm>
            <a:off x="3714744" y="3540606"/>
            <a:ext cx="1214446" cy="118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 l="20703" t="43438" r="56445" b="20937"/>
          <a:stretch>
            <a:fillRect/>
          </a:stretch>
        </p:blipFill>
        <p:spPr bwMode="auto">
          <a:xfrm>
            <a:off x="5000628" y="3540606"/>
            <a:ext cx="1214446" cy="118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Κεραυνός"/>
          <p:cNvSpPr/>
          <p:nvPr/>
        </p:nvSpPr>
        <p:spPr>
          <a:xfrm>
            <a:off x="3428992" y="3254854"/>
            <a:ext cx="357190" cy="500066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9513" name="Picture 9" descr="http://pubs.rsc.org/services/images/RSCpubs.ePlatform.Service.FreeContent.ImageService.svc/ImageService/image/GA?id=C1CC10427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5171755"/>
            <a:ext cx="2571768" cy="1614831"/>
          </a:xfrm>
          <a:prstGeom prst="rect">
            <a:avLst/>
          </a:prstGeom>
          <a:noFill/>
        </p:spPr>
      </p:pic>
      <p:pic>
        <p:nvPicPr>
          <p:cNvPr id="146434" name="Picture 2" descr="http://www.clipartbest.com/cliparts/9Tz/xjX/9TzxjXnTE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5214950"/>
            <a:ext cx="1928826" cy="1434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2 -0.0289 C 0.13055 -0.06729 0.16215 -0.09759 0.19166 -0.12742 C 0.21458 -0.15078 0.22152 -0.15818 0.25034 -0.18755 C 0.25434 -0.19172 0.25972 -0.1938 0.26389 -0.1975 C 0.26649 -0.19981 0.26857 -0.20305 0.271 -0.20582 C 0.27413 -0.20929 0.2776 -0.21276 0.28107 -0.21577 C 0.30521 -0.23681 0.33038 -0.25901 0.35191 -0.28399 C 0.38663 -0.32446 0.41389 -0.3728 0.44132 -0.42044 C 0.44843 -0.43293 0.45885 -0.4438 0.46545 -0.45652 C 0.48368 -0.49167 0.49861 -0.52937 0.51701 -0.56498 C 0.52048 -0.57978 0.51771 -0.57053 0.52916 -0.59088 C 0.5309 -0.59389 0.53107 -0.59782 0.53246 -0.60083 C 0.53663 -0.60985 0.54271 -0.61887 0.54809 -0.62696 C 0.55087 -0.6376 0.55798 -0.64292 0.56527 -0.64916 C 0.57066 -0.65888 0.5809 -0.66281 0.58941 -0.66928 C 0.62743 -0.69865 0.67534 -0.70004 0.72014 -0.70328 C 0.73055 -0.70397 0.7408 -0.70444 0.75121 -0.70513 C 0.7842 -0.73173 0.89618 -0.71739 0.89948 -0.71739 " pathEditMode="relative" rAng="0" ptsTypes="fffffffffffffffffA">
                                      <p:cBhvr>
                                        <p:cTn id="12" dur="50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" y="-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0593" y="500042"/>
            <a:ext cx="760624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0531" name="AutoShape 3" descr="https://amit1b.files.wordpress.com/2008/03/active_site-ligand-interactions.png"/>
          <p:cNvSpPr>
            <a:spLocks noChangeAspect="1" noChangeArrowheads="1"/>
          </p:cNvSpPr>
          <p:nvPr/>
        </p:nvSpPr>
        <p:spPr bwMode="auto">
          <a:xfrm>
            <a:off x="155575" y="-1951038"/>
            <a:ext cx="6819900" cy="4076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50533" name="AutoShape 5" descr="https://amit1b.files.wordpress.com/2008/03/active_site-ligand-interaction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50535" name="Picture 7" descr="http://www.physics.ohio-state.edu/%7Edongping/images/researchfigures/pl-review-6-photoenzy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4572008"/>
            <a:ext cx="2428892" cy="2061860"/>
          </a:xfrm>
          <a:prstGeom prst="rect">
            <a:avLst/>
          </a:prstGeom>
          <a:noFill/>
        </p:spPr>
      </p:pic>
      <p:pic>
        <p:nvPicPr>
          <p:cNvPr id="7" name="Picture 2" descr="http://www.clipartbest.com/cliparts/9Tz/xjX/9TzxjXnT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43172" y="285728"/>
            <a:ext cx="1928826" cy="1434071"/>
          </a:xfrm>
          <a:prstGeom prst="rect">
            <a:avLst/>
          </a:prstGeom>
          <a:noFill/>
        </p:spPr>
      </p:pic>
      <p:pic>
        <p:nvPicPr>
          <p:cNvPr id="145410" name="Picture 2" descr="http://2.bp.blogspot.com/-rexcsEnoPo0/UwWel3yO8EI/AAAAAAAAB48/fRfWglczqvA/s1600/stick_figure_under_umbrella_anim_md_w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41" y="5214950"/>
            <a:ext cx="1428759" cy="1428760"/>
          </a:xfrm>
          <a:prstGeom prst="rect">
            <a:avLst/>
          </a:prstGeom>
          <a:noFill/>
        </p:spPr>
      </p:pic>
      <p:pic>
        <p:nvPicPr>
          <p:cNvPr id="145412" name="Picture 4" descr="http://www.greyhoundstemora.com/uploads/stormy-animated-rain-cloud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15272" y="4420967"/>
            <a:ext cx="1285884" cy="1579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081 C 0.12448 -0.02129 0.10764 -0.00995 0.14288 -0.01666 C 0.14826 -0.01782 0.15365 -0.02037 0.1592 -0.02222 C 0.29653 -0.02013 0.31181 -0.02476 0.42257 -0.01111 C 0.44965 -0.00763 0.47222 0.00301 0.49948 0.00579 C 0.5441 0.01829 0.5882 0.03264 0.63212 0.04792 C 0.6401 0.05024 0.64792 0.05371 0.65573 0.05625 C 0.66406 0.05926 0.68125 0.06436 0.68125 0.06482 C 0.7092 0.08843 0.74306 0.09885 0.77448 0.11505 C 0.81076 0.13334 0.84566 0.15788 0.87951 0.18218 C 0.8941 0.19237 0.91094 0.19838 0.92587 0.20741 C 0.92934 0.21181 0.93195 0.2169 0.93559 0.22107 C 0.93889 0.2257 0.9441 0.22801 0.94688 0.23241 C 0.96493 0.25903 0.97292 0.28264 0.98906 0.30811 C 0.99271 0.32848 0.99705 0.32431 1.00313 0.34167 C 1.01267 0.36968 1.00451 0.35741 1.01701 0.37223 C 1.01788 0.37639 1.01771 0.38056 1.01945 0.3838 C 1.02309 0.39028 1.03333 0.40047 1.03333 0.40047 C 1.03993 0.41968 1.04427 0.4382 1.05191 0.45625 C 1.05538 0.48079 1.06389 0.50417 1.07292 0.52639 C 1.07448 0.53936 1.07674 0.5544 1.08229 0.56575 C 1.09705 0.59653 1.08212 0.55556 1.09392 0.59098 C 1.09809 0.62176 1.1059 0.65232 1.12188 0.67755 C 1.1276 0.69838 1.11979 0.67269 1.12899 0.69422 C 1.1342 0.70741 1.13368 0.71413 1.14306 0.72524 C 1.14913 0.75394 1.16215 0.7507 1.1849 0.75325 C 1.21337 0.77038 1.24045 0.75649 1.27101 0.75047 C 1.28333 0.59051 1.26736 0.81991 1.27795 0.50417 C 1.27899 0.48195 1.28663 0.46112 1.28976 0.43982 C 1.3217 0.22176 1.28976 -0.00254 1.28976 -0.22361 " pathEditMode="relative" rAng="0" ptsTypes="ffffffffffff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" y="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1307" y="6362724"/>
            <a:ext cx="46767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58" name="Picture 6" descr="http://upload.wikimedia.org/wikipedia/commons/4/47/Sanders_Porphyrin_Diels_Alder_Cataly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500042"/>
            <a:ext cx="7322396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500306"/>
            <a:ext cx="332028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62376" t="38081" b="52399"/>
          <a:stretch>
            <a:fillRect/>
          </a:stretch>
        </p:blipFill>
        <p:spPr bwMode="auto">
          <a:xfrm>
            <a:off x="1071538" y="1928802"/>
            <a:ext cx="2714644" cy="357190"/>
          </a:xfrm>
          <a:prstGeom prst="rect">
            <a:avLst/>
          </a:prstGeom>
          <a:noFill/>
        </p:spPr>
      </p:pic>
      <p:pic>
        <p:nvPicPr>
          <p:cNvPr id="9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62376" t="38081" b="52399"/>
          <a:stretch>
            <a:fillRect/>
          </a:stretch>
        </p:blipFill>
        <p:spPr bwMode="auto">
          <a:xfrm>
            <a:off x="3571868" y="1928802"/>
            <a:ext cx="2714644" cy="357190"/>
          </a:xfrm>
          <a:prstGeom prst="rect">
            <a:avLst/>
          </a:prstGeom>
          <a:noFill/>
        </p:spPr>
      </p:pic>
      <p:pic>
        <p:nvPicPr>
          <p:cNvPr id="10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62376" t="38081" b="52399"/>
          <a:stretch>
            <a:fillRect/>
          </a:stretch>
        </p:blipFill>
        <p:spPr bwMode="auto">
          <a:xfrm>
            <a:off x="6143636" y="1928802"/>
            <a:ext cx="2714644" cy="357190"/>
          </a:xfrm>
          <a:prstGeom prst="rect">
            <a:avLst/>
          </a:prstGeom>
          <a:noFill/>
        </p:spPr>
      </p:pic>
      <p:pic>
        <p:nvPicPr>
          <p:cNvPr id="14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10891" t="28560" r="79208" b="48591"/>
          <a:stretch>
            <a:fillRect/>
          </a:stretch>
        </p:blipFill>
        <p:spPr bwMode="auto">
          <a:xfrm>
            <a:off x="2428860" y="1571612"/>
            <a:ext cx="714380" cy="857256"/>
          </a:xfrm>
          <a:prstGeom prst="rect">
            <a:avLst/>
          </a:prstGeom>
          <a:noFill/>
        </p:spPr>
      </p:pic>
      <p:pic>
        <p:nvPicPr>
          <p:cNvPr id="15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10891" t="28560" r="79208" b="48591"/>
          <a:stretch>
            <a:fillRect/>
          </a:stretch>
        </p:blipFill>
        <p:spPr bwMode="auto">
          <a:xfrm>
            <a:off x="3071802" y="1571612"/>
            <a:ext cx="714380" cy="857256"/>
          </a:xfrm>
          <a:prstGeom prst="rect">
            <a:avLst/>
          </a:prstGeom>
          <a:noFill/>
        </p:spPr>
      </p:pic>
      <p:pic>
        <p:nvPicPr>
          <p:cNvPr id="16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10891" t="28560" r="79208" b="48591"/>
          <a:stretch>
            <a:fillRect/>
          </a:stretch>
        </p:blipFill>
        <p:spPr bwMode="auto">
          <a:xfrm>
            <a:off x="4214810" y="1571612"/>
            <a:ext cx="714380" cy="857256"/>
          </a:xfrm>
          <a:prstGeom prst="rect">
            <a:avLst/>
          </a:prstGeom>
          <a:noFill/>
        </p:spPr>
      </p:pic>
      <p:pic>
        <p:nvPicPr>
          <p:cNvPr id="17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10891" t="28560" r="79208" b="48591"/>
          <a:stretch>
            <a:fillRect/>
          </a:stretch>
        </p:blipFill>
        <p:spPr bwMode="auto">
          <a:xfrm>
            <a:off x="3643306" y="1571612"/>
            <a:ext cx="714380" cy="857256"/>
          </a:xfrm>
          <a:prstGeom prst="rect">
            <a:avLst/>
          </a:prstGeom>
          <a:noFill/>
        </p:spPr>
      </p:pic>
      <p:pic>
        <p:nvPicPr>
          <p:cNvPr id="18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10891" t="28560" r="79208" b="48591"/>
          <a:stretch>
            <a:fillRect/>
          </a:stretch>
        </p:blipFill>
        <p:spPr bwMode="auto">
          <a:xfrm>
            <a:off x="4857752" y="1571612"/>
            <a:ext cx="714380" cy="857256"/>
          </a:xfrm>
          <a:prstGeom prst="rect">
            <a:avLst/>
          </a:prstGeom>
          <a:noFill/>
        </p:spPr>
      </p:pic>
      <p:pic>
        <p:nvPicPr>
          <p:cNvPr id="19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10891" t="28560" r="79208" b="48591"/>
          <a:stretch>
            <a:fillRect/>
          </a:stretch>
        </p:blipFill>
        <p:spPr bwMode="auto">
          <a:xfrm>
            <a:off x="5500694" y="1571612"/>
            <a:ext cx="714380" cy="857256"/>
          </a:xfrm>
          <a:prstGeom prst="rect">
            <a:avLst/>
          </a:prstGeom>
          <a:noFill/>
        </p:spPr>
      </p:pic>
      <p:pic>
        <p:nvPicPr>
          <p:cNvPr id="20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10891" t="28560" r="79208" b="48591"/>
          <a:stretch>
            <a:fillRect/>
          </a:stretch>
        </p:blipFill>
        <p:spPr bwMode="auto">
          <a:xfrm>
            <a:off x="6143636" y="1571612"/>
            <a:ext cx="714380" cy="857256"/>
          </a:xfrm>
          <a:prstGeom prst="rect">
            <a:avLst/>
          </a:prstGeom>
          <a:noFill/>
        </p:spPr>
      </p:pic>
      <p:pic>
        <p:nvPicPr>
          <p:cNvPr id="21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10891" t="28560" r="79208" b="48591"/>
          <a:stretch>
            <a:fillRect/>
          </a:stretch>
        </p:blipFill>
        <p:spPr bwMode="auto">
          <a:xfrm>
            <a:off x="6786578" y="1571612"/>
            <a:ext cx="714380" cy="857256"/>
          </a:xfrm>
          <a:prstGeom prst="rect">
            <a:avLst/>
          </a:prstGeom>
          <a:noFill/>
        </p:spPr>
      </p:pic>
      <p:pic>
        <p:nvPicPr>
          <p:cNvPr id="22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10891" t="28560" r="79208" b="48591"/>
          <a:stretch>
            <a:fillRect/>
          </a:stretch>
        </p:blipFill>
        <p:spPr bwMode="auto">
          <a:xfrm>
            <a:off x="7429520" y="1571612"/>
            <a:ext cx="714380" cy="857256"/>
          </a:xfrm>
          <a:prstGeom prst="rect">
            <a:avLst/>
          </a:prstGeom>
          <a:noFill/>
        </p:spPr>
      </p:pic>
      <p:pic>
        <p:nvPicPr>
          <p:cNvPr id="23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10891" t="28560" r="79208" b="48591"/>
          <a:stretch>
            <a:fillRect/>
          </a:stretch>
        </p:blipFill>
        <p:spPr bwMode="auto">
          <a:xfrm>
            <a:off x="8072462" y="1571612"/>
            <a:ext cx="714380" cy="857256"/>
          </a:xfrm>
          <a:prstGeom prst="rect">
            <a:avLst/>
          </a:prstGeom>
          <a:noFill/>
        </p:spPr>
      </p:pic>
      <p:pic>
        <p:nvPicPr>
          <p:cNvPr id="50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10891" t="28560" r="79208" b="48591"/>
          <a:stretch>
            <a:fillRect/>
          </a:stretch>
        </p:blipFill>
        <p:spPr bwMode="auto">
          <a:xfrm>
            <a:off x="1071538" y="1571612"/>
            <a:ext cx="714380" cy="857256"/>
          </a:xfrm>
          <a:prstGeom prst="rect">
            <a:avLst/>
          </a:prstGeom>
          <a:noFill/>
        </p:spPr>
      </p:pic>
      <p:pic>
        <p:nvPicPr>
          <p:cNvPr id="51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10891" t="28560" r="79208" b="48591"/>
          <a:stretch>
            <a:fillRect/>
          </a:stretch>
        </p:blipFill>
        <p:spPr bwMode="auto">
          <a:xfrm>
            <a:off x="1714480" y="1571612"/>
            <a:ext cx="714380" cy="857256"/>
          </a:xfrm>
          <a:prstGeom prst="rect">
            <a:avLst/>
          </a:prstGeom>
          <a:noFill/>
        </p:spPr>
      </p:pic>
      <p:pic>
        <p:nvPicPr>
          <p:cNvPr id="24" name="Picture 6" descr="http://pubs.rsc.org/services/images/RSCpubs.ePlatform.Service.FreeContent.ImageService.svc/ImageService/Articleimage/2014/CC/c3cc47842d/c3cc47842d-f25_hi-res.gif"/>
          <p:cNvPicPr>
            <a:picLocks noChangeAspect="1" noChangeArrowheads="1"/>
          </p:cNvPicPr>
          <p:nvPr/>
        </p:nvPicPr>
        <p:blipFill>
          <a:blip r:embed="rId3"/>
          <a:srcRect l="31683" r="41584" b="20030"/>
          <a:stretch>
            <a:fillRect/>
          </a:stretch>
        </p:blipFill>
        <p:spPr bwMode="auto">
          <a:xfrm>
            <a:off x="1285852" y="571480"/>
            <a:ext cx="1928826" cy="3000396"/>
          </a:xfrm>
          <a:prstGeom prst="rect">
            <a:avLst/>
          </a:prstGeom>
          <a:noFill/>
        </p:spPr>
      </p:pic>
      <p:sp>
        <p:nvSpPr>
          <p:cNvPr id="55" name="54 - Ορθογώνιο"/>
          <p:cNvSpPr/>
          <p:nvPr/>
        </p:nvSpPr>
        <p:spPr>
          <a:xfrm>
            <a:off x="1785918" y="6324921"/>
            <a:ext cx="6643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200" dirty="0" smtClean="0">
                <a:latin typeface="Calibri" pitchFamily="34" charset="0"/>
              </a:rPr>
              <a:t>A. B. C. </a:t>
            </a:r>
            <a:r>
              <a:rPr lang="de-DE" sz="1200" dirty="0" err="1" smtClean="0">
                <a:latin typeface="Calibri" pitchFamily="34" charset="0"/>
              </a:rPr>
              <a:t>Deutman</a:t>
            </a:r>
            <a:r>
              <a:rPr lang="de-DE" sz="1200" dirty="0" smtClean="0">
                <a:latin typeface="Calibri" pitchFamily="34" charset="0"/>
              </a:rPr>
              <a:t>, C. </a:t>
            </a:r>
            <a:r>
              <a:rPr lang="de-DE" sz="1200" dirty="0" err="1" smtClean="0">
                <a:latin typeface="Calibri" pitchFamily="34" charset="0"/>
              </a:rPr>
              <a:t>Monnereau</a:t>
            </a:r>
            <a:r>
              <a:rPr lang="de-DE" sz="1200" dirty="0" smtClean="0">
                <a:latin typeface="Calibri" pitchFamily="34" charset="0"/>
              </a:rPr>
              <a:t>, J. A. A. W. </a:t>
            </a:r>
            <a:r>
              <a:rPr lang="de-DE" sz="1200" dirty="0" err="1" smtClean="0">
                <a:latin typeface="Calibri" pitchFamily="34" charset="0"/>
              </a:rPr>
              <a:t>Elemans</a:t>
            </a:r>
            <a:r>
              <a:rPr lang="de-DE" sz="1200" dirty="0" smtClean="0">
                <a:latin typeface="Calibri" pitchFamily="34" charset="0"/>
              </a:rPr>
              <a:t>, </a:t>
            </a:r>
            <a:r>
              <a:rPr lang="it-IT" sz="1200" dirty="0" smtClean="0">
                <a:latin typeface="Calibri" pitchFamily="34" charset="0"/>
              </a:rPr>
              <a:t>G. Ercolani, R. J. M. Nolte and A. E. Rowan, </a:t>
            </a:r>
            <a:r>
              <a:rPr lang="it-IT" sz="1200" i="1" dirty="0" smtClean="0">
                <a:latin typeface="Calibri" pitchFamily="34" charset="0"/>
              </a:rPr>
              <a:t>Science</a:t>
            </a:r>
            <a:r>
              <a:rPr lang="it-IT" sz="1200" dirty="0" smtClean="0">
                <a:latin typeface="Calibri" pitchFamily="34" charset="0"/>
              </a:rPr>
              <a:t>, 2008, </a:t>
            </a:r>
            <a:r>
              <a:rPr lang="el-GR" sz="1200" dirty="0" smtClean="0">
                <a:latin typeface="Calibri" pitchFamily="34" charset="0"/>
              </a:rPr>
              <a:t>322, 1668–1671.</a:t>
            </a:r>
            <a:endParaRPr lang="el-GR" sz="1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88529E-6 L 0.61632 -0.001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" y="-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55180"/>
            <a:ext cx="7572396" cy="408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/>
          <a:srcRect l="43158" b="10145"/>
          <a:stretch>
            <a:fillRect/>
          </a:stretch>
        </p:blipFill>
        <p:spPr bwMode="auto">
          <a:xfrm>
            <a:off x="3500430" y="4500570"/>
            <a:ext cx="2903562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Έλλειψη"/>
          <p:cNvSpPr/>
          <p:nvPr/>
        </p:nvSpPr>
        <p:spPr>
          <a:xfrm>
            <a:off x="3643306" y="5857892"/>
            <a:ext cx="285752" cy="642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2214546" y="6457890"/>
            <a:ext cx="67151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  <a:latin typeface="Calibri" pitchFamily="34" charset="0"/>
              </a:rPr>
              <a:t>Second generation catalyst developed by </a:t>
            </a:r>
            <a:r>
              <a:rPr lang="en-US" sz="1000" dirty="0" err="1" smtClean="0">
                <a:solidFill>
                  <a:srgbClr val="0070C0"/>
                </a:solidFill>
                <a:latin typeface="Calibri" pitchFamily="34" charset="0"/>
              </a:rPr>
              <a:t>Warnmark</a:t>
            </a:r>
            <a:r>
              <a:rPr lang="en-US" sz="1000" dirty="0" smtClean="0">
                <a:solidFill>
                  <a:srgbClr val="0070C0"/>
                </a:solidFill>
                <a:latin typeface="Calibri" pitchFamily="34" charset="0"/>
              </a:rPr>
              <a:t> and co-workers for substrate-selective </a:t>
            </a:r>
            <a:r>
              <a:rPr lang="en-US" sz="1000" dirty="0" err="1" smtClean="0">
                <a:solidFill>
                  <a:srgbClr val="0070C0"/>
                </a:solidFill>
                <a:latin typeface="Calibri" pitchFamily="34" charset="0"/>
              </a:rPr>
              <a:t>epoxidation</a:t>
            </a:r>
            <a:r>
              <a:rPr lang="en-US" sz="1000" dirty="0" smtClean="0">
                <a:solidFill>
                  <a:srgbClr val="0070C0"/>
                </a:solidFill>
                <a:latin typeface="Calibri" pitchFamily="34" charset="0"/>
              </a:rPr>
              <a:t>.</a:t>
            </a:r>
            <a:endParaRPr lang="el-GR" sz="1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7429520" y="2786058"/>
            <a:ext cx="1071570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795" y="1000108"/>
            <a:ext cx="796179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Ορθογώνιο"/>
          <p:cNvSpPr/>
          <p:nvPr/>
        </p:nvSpPr>
        <p:spPr>
          <a:xfrm>
            <a:off x="2143108" y="5572140"/>
            <a:ext cx="57864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Calibri" pitchFamily="34" charset="0"/>
              </a:rPr>
              <a:t>T. </a:t>
            </a:r>
            <a:r>
              <a:rPr lang="en-US" sz="1200" dirty="0" err="1" smtClean="0">
                <a:latin typeface="Calibri" pitchFamily="34" charset="0"/>
              </a:rPr>
              <a:t>Fenske</a:t>
            </a:r>
            <a:r>
              <a:rPr lang="en-US" sz="1200" dirty="0" smtClean="0">
                <a:latin typeface="Calibri" pitchFamily="34" charset="0"/>
              </a:rPr>
              <a:t>, H.-G. </a:t>
            </a:r>
            <a:r>
              <a:rPr lang="en-US" sz="1200" dirty="0" err="1" smtClean="0">
                <a:latin typeface="Calibri" pitchFamily="34" charset="0"/>
              </a:rPr>
              <a:t>Korth</a:t>
            </a:r>
            <a:r>
              <a:rPr lang="en-US" sz="1200" dirty="0" smtClean="0">
                <a:latin typeface="Calibri" pitchFamily="34" charset="0"/>
              </a:rPr>
              <a:t>, A. Mohr and C. Schmuck, Chem.–Eur. J., 2012, 18, 738–755.</a:t>
            </a:r>
            <a:endParaRPr lang="el-GR" sz="1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00042"/>
            <a:ext cx="6643734" cy="331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Έλλειψη"/>
          <p:cNvSpPr/>
          <p:nvPr/>
        </p:nvSpPr>
        <p:spPr>
          <a:xfrm>
            <a:off x="1571604" y="928670"/>
            <a:ext cx="500066" cy="5715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1428728" y="3786190"/>
            <a:ext cx="7072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1200" dirty="0" smtClean="0">
                <a:latin typeface="Calibri" pitchFamily="34" charset="0"/>
              </a:rPr>
              <a:t>Slagt, V.F., van Leeuwen, P.W.N.M. And </a:t>
            </a:r>
            <a:r>
              <a:rPr lang="en-US" sz="1200" dirty="0" smtClean="0">
                <a:latin typeface="Calibri" pitchFamily="34" charset="0"/>
              </a:rPr>
              <a:t>Reek, J.N.H. (2003) </a:t>
            </a:r>
            <a:r>
              <a:rPr lang="en-US" sz="1200" dirty="0" err="1" smtClean="0">
                <a:latin typeface="Calibri" pitchFamily="34" charset="0"/>
              </a:rPr>
              <a:t>Bidentate</a:t>
            </a:r>
            <a:r>
              <a:rPr lang="en-US" sz="1200" dirty="0" smtClean="0">
                <a:latin typeface="Calibri" pitchFamily="34" charset="0"/>
              </a:rPr>
              <a:t> </a:t>
            </a:r>
            <a:r>
              <a:rPr lang="en-US" sz="1200" dirty="0" err="1" smtClean="0">
                <a:latin typeface="Calibri" pitchFamily="34" charset="0"/>
              </a:rPr>
              <a:t>ligands</a:t>
            </a:r>
            <a:r>
              <a:rPr lang="en-US" sz="1200" dirty="0" smtClean="0">
                <a:latin typeface="Calibri" pitchFamily="34" charset="0"/>
              </a:rPr>
              <a:t> formed by self-assembly. </a:t>
            </a:r>
            <a:r>
              <a:rPr lang="en-US" sz="1200" i="1" dirty="0" smtClean="0">
                <a:latin typeface="Calibri" pitchFamily="34" charset="0"/>
              </a:rPr>
              <a:t>Chem. </a:t>
            </a:r>
            <a:r>
              <a:rPr lang="en-US" sz="1200" i="1" dirty="0" err="1" smtClean="0">
                <a:latin typeface="Calibri" pitchFamily="34" charset="0"/>
              </a:rPr>
              <a:t>Commun</a:t>
            </a:r>
            <a:r>
              <a:rPr lang="en-US" sz="1200" dirty="0" smtClean="0">
                <a:latin typeface="Calibri" pitchFamily="34" charset="0"/>
              </a:rPr>
              <a:t>., </a:t>
            </a:r>
            <a:r>
              <a:rPr lang="el-GR" sz="1200" dirty="0" smtClean="0">
                <a:latin typeface="Calibri" pitchFamily="34" charset="0"/>
              </a:rPr>
              <a:t>2474–2475.</a:t>
            </a:r>
            <a:endParaRPr lang="el-GR" sz="1200" dirty="0">
              <a:latin typeface="Calibri" pitchFamily="34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1857356" y="928670"/>
            <a:ext cx="214314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/>
          <a:srcRect t="3526"/>
          <a:stretch>
            <a:fillRect/>
          </a:stretch>
        </p:blipFill>
        <p:spPr bwMode="auto">
          <a:xfrm>
            <a:off x="1500166" y="4214818"/>
            <a:ext cx="72580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6143644"/>
            <a:ext cx="34099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476229"/>
            <a:ext cx="4464876" cy="595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1571604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Catalysis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571604" y="6509587"/>
            <a:ext cx="7286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Calibri" pitchFamily="34" charset="0"/>
              </a:rPr>
              <a:t>Chen, J. and </a:t>
            </a:r>
            <a:r>
              <a:rPr lang="en-US" sz="1200" dirty="0" err="1" smtClean="0">
                <a:latin typeface="Calibri" pitchFamily="34" charset="0"/>
              </a:rPr>
              <a:t>Rebek</a:t>
            </a:r>
            <a:r>
              <a:rPr lang="en-US" sz="1200" dirty="0" smtClean="0">
                <a:latin typeface="Calibri" pitchFamily="34" charset="0"/>
              </a:rPr>
              <a:t>, J. Jr. (2002) Selectivity in an encapsulated </a:t>
            </a:r>
            <a:r>
              <a:rPr lang="en-US" sz="1200" dirty="0" err="1" smtClean="0">
                <a:latin typeface="Calibri" pitchFamily="34" charset="0"/>
              </a:rPr>
              <a:t>cycloaddition</a:t>
            </a:r>
            <a:r>
              <a:rPr lang="en-US" sz="1200" dirty="0" smtClean="0">
                <a:latin typeface="Calibri" pitchFamily="34" charset="0"/>
              </a:rPr>
              <a:t> reaction. Org. </a:t>
            </a:r>
            <a:r>
              <a:rPr lang="en-US" sz="1200" dirty="0" err="1" smtClean="0">
                <a:latin typeface="Calibri" pitchFamily="34" charset="0"/>
              </a:rPr>
              <a:t>Lett</a:t>
            </a:r>
            <a:r>
              <a:rPr lang="en-US" sz="1200" dirty="0" smtClean="0">
                <a:latin typeface="Calibri" pitchFamily="34" charset="0"/>
              </a:rPr>
              <a:t>., 4, 327–329.</a:t>
            </a:r>
            <a:endParaRPr lang="el-GR" sz="1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2285984" y="-24"/>
            <a:ext cx="5715040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Βιοεμπνεόμενα υπερμοριακά συστήματα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857388" y="785794"/>
            <a:ext cx="5929322" cy="52322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Εφαρμογές</a:t>
            </a:r>
            <a:endParaRPr lang="el-GR" sz="2800" b="1" u="sng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428628" y="5181913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 pitchFamily="34" charset="0"/>
                <a:cs typeface="Lucida Sans Unicode" pitchFamily="34" charset="0"/>
              </a:rPr>
              <a:t>→ Τεχνολογία Υλικών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-500098" y="3395963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</a:t>
            </a:r>
            <a:r>
              <a:rPr lang="el-G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Ιατρική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-285752" y="1571612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</a:t>
            </a:r>
            <a:r>
              <a:rPr lang="el-G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Κατάλυση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1071602" y="2467269"/>
            <a:ext cx="7072298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Μετατροπή της Ηλιακής Ενέργειας 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16 - Ορθογώνιο"/>
          <p:cNvSpPr/>
          <p:nvPr/>
        </p:nvSpPr>
        <p:spPr>
          <a:xfrm>
            <a:off x="571504" y="4253219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Μοριακοί Ανιχνευτές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9946" y="500042"/>
            <a:ext cx="595275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- Ορθογώνιο"/>
          <p:cNvSpPr/>
          <p:nvPr/>
        </p:nvSpPr>
        <p:spPr>
          <a:xfrm>
            <a:off x="1714480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Artificial Photosynthesis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85729"/>
            <a:ext cx="1571636" cy="155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694881"/>
            <a:ext cx="2857488" cy="216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Τι είναι η </a:t>
            </a: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</a:rPr>
              <a:t>Y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περμοριακή Χημεία</a:t>
            </a: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</a:rPr>
              <a:t>;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9" name="18 - TextBox"/>
          <p:cNvSpPr txBox="1"/>
          <p:nvPr/>
        </p:nvSpPr>
        <p:spPr>
          <a:xfrm>
            <a:off x="1142976" y="785794"/>
            <a:ext cx="7786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F. </a:t>
            </a:r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Vögtle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:</a:t>
            </a:r>
          </a:p>
          <a:p>
            <a:pPr algn="just"/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In contrast to molecular chemistry,</a:t>
            </a:r>
            <a:r>
              <a:rPr lang="el-GR" sz="16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which is predominantly based upon the covalent bonding of atoms, </a:t>
            </a:r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supramolecular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 chemistry is based upon intermolecular interactions, i.e. on the association of two or more building blocks, which are held together by intermolecular bond</a:t>
            </a:r>
            <a:r>
              <a:rPr lang="el-GR" sz="16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.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”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19 - TextBox"/>
          <p:cNvSpPr txBox="1"/>
          <p:nvPr/>
        </p:nvSpPr>
        <p:spPr>
          <a:xfrm>
            <a:off x="1142976" y="2137468"/>
            <a:ext cx="778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  <a:r>
              <a:rPr lang="el-GR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Σε αντίθεση με την μοριακή χημεία, η οποία κατά κύριο λόγο βασίζεται στην ομοιοπολική σύνδεση των ατόμων, η υπερμοριακή χημεία βασίζεται στις </a:t>
            </a:r>
            <a:r>
              <a:rPr lang="el-GR" sz="16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διαμοριακές</a:t>
            </a:r>
            <a:r>
              <a:rPr lang="el-GR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 αλληλεπιδράσεις για την σύνδεση δύο ή περισσότερων δομικών μονάδων,  οι οποίες συγκρατούνται μεταξύ τους με </a:t>
            </a:r>
            <a:r>
              <a:rPr lang="el-GR" sz="16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διαμοριακό</a:t>
            </a:r>
            <a:r>
              <a:rPr lang="el-GR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 δεσμό.</a:t>
            </a:r>
            <a:r>
              <a:rPr lang="en-US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  <a:endParaRPr lang="el-GR" sz="1600" b="1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4392" t="3211" r="4392"/>
          <a:stretch>
            <a:fillRect/>
          </a:stretch>
        </p:blipFill>
        <p:spPr bwMode="auto">
          <a:xfrm>
            <a:off x="3207906" y="3143248"/>
            <a:ext cx="3507234" cy="342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714480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Artificial Photosynthesis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571480"/>
            <a:ext cx="708289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 cstate="print"/>
          <a:srcRect b="75843"/>
          <a:stretch>
            <a:fillRect/>
          </a:stretch>
        </p:blipFill>
        <p:spPr bwMode="auto">
          <a:xfrm>
            <a:off x="1357259" y="4143380"/>
            <a:ext cx="7572459" cy="259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Ορθογώνιο"/>
          <p:cNvSpPr/>
          <p:nvPr/>
        </p:nvSpPr>
        <p:spPr>
          <a:xfrm>
            <a:off x="1857356" y="714356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5357818" y="642918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714480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Artificial Photosynthesis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7" y="500042"/>
            <a:ext cx="3286148" cy="405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Ορθογώνιο"/>
          <p:cNvSpPr/>
          <p:nvPr/>
        </p:nvSpPr>
        <p:spPr>
          <a:xfrm>
            <a:off x="1071538" y="4572008"/>
            <a:ext cx="35742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F. </a:t>
            </a:r>
            <a:r>
              <a:rPr lang="en-US" sz="1200" dirty="0" err="1" smtClean="0">
                <a:latin typeface="Calibri" pitchFamily="34" charset="0"/>
              </a:rPr>
              <a:t>D’Souza</a:t>
            </a:r>
            <a:r>
              <a:rPr lang="en-US" sz="1200" dirty="0" smtClean="0">
                <a:latin typeface="Calibri" pitchFamily="34" charset="0"/>
              </a:rPr>
              <a:t>  et al. Chem. Eur. J. 2012, 18, 13844 - 13853</a:t>
            </a:r>
            <a:endParaRPr lang="el-GR" sz="1200" dirty="0">
              <a:latin typeface="Calibri" pitchFamily="34" charset="0"/>
            </a:endParaRPr>
          </a:p>
        </p:txBody>
      </p:sp>
      <p:sp>
        <p:nvSpPr>
          <p:cNvPr id="8" name="7 - Στρογγυλεμένο ορθογώνιο"/>
          <p:cNvSpPr/>
          <p:nvPr/>
        </p:nvSpPr>
        <p:spPr>
          <a:xfrm>
            <a:off x="3571868" y="4143380"/>
            <a:ext cx="571504" cy="500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092" y="642918"/>
            <a:ext cx="4714908" cy="242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- Ορθογώνιο"/>
          <p:cNvSpPr/>
          <p:nvPr/>
        </p:nvSpPr>
        <p:spPr>
          <a:xfrm>
            <a:off x="5072066" y="3143248"/>
            <a:ext cx="36783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F. D’ Souza et al. J. Phys. Chem. A 2009, 113,  8478-8489</a:t>
            </a:r>
            <a:endParaRPr lang="el-GR" sz="1200" dirty="0">
              <a:latin typeface="Calibri" pitchFamily="34" charset="0"/>
            </a:endParaRPr>
          </a:p>
        </p:txBody>
      </p:sp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53916" y="3357562"/>
            <a:ext cx="327567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- Ορθογώνιο"/>
          <p:cNvSpPr/>
          <p:nvPr/>
        </p:nvSpPr>
        <p:spPr>
          <a:xfrm>
            <a:off x="2082148" y="6000768"/>
            <a:ext cx="32975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Gust et al. J. Phys. Chem. B 2009, 113,  7147-7155</a:t>
            </a:r>
            <a:endParaRPr lang="el-GR" sz="1200" dirty="0">
              <a:latin typeface="Calibri" pitchFamily="34" charset="0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1142976" y="428604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Ορθογώνιο"/>
          <p:cNvSpPr/>
          <p:nvPr/>
        </p:nvSpPr>
        <p:spPr>
          <a:xfrm>
            <a:off x="1142976" y="2214554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714480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Artificial Photosynthesis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6194" name="Picture 2" descr="http://eng.thesaurus.rusnano.com/upload/iblock/175/yezddthufibgwonkrv%20qzbykdiqryowdjoxbpnqrcurnkjcrlkdff-2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928794" y="519137"/>
            <a:ext cx="6008164" cy="6053135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1714480" y="6448032"/>
            <a:ext cx="7358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Calibri" pitchFamily="34" charset="0"/>
              </a:rPr>
              <a:t>Kozaki</a:t>
            </a:r>
            <a:r>
              <a:rPr lang="en-US" sz="1600" dirty="0" smtClean="0">
                <a:latin typeface="Calibri" pitchFamily="34" charset="0"/>
              </a:rPr>
              <a:t> M., </a:t>
            </a:r>
            <a:r>
              <a:rPr lang="en-US" sz="1600" dirty="0" err="1" smtClean="0">
                <a:latin typeface="Calibri" pitchFamily="34" charset="0"/>
              </a:rPr>
              <a:t>Uemoto</a:t>
            </a:r>
            <a:r>
              <a:rPr lang="en-US" sz="1600" dirty="0" smtClean="0">
                <a:latin typeface="Calibri" pitchFamily="34" charset="0"/>
              </a:rPr>
              <a:t> A., Suzuki S., Okada K. ,Org. </a:t>
            </a:r>
            <a:r>
              <a:rPr lang="en-US" sz="1600" dirty="0" err="1" smtClean="0">
                <a:latin typeface="Calibri" pitchFamily="34" charset="0"/>
              </a:rPr>
              <a:t>Lett</a:t>
            </a:r>
            <a:r>
              <a:rPr lang="en-US" sz="1600" dirty="0" smtClean="0">
                <a:latin typeface="Calibri" pitchFamily="34" charset="0"/>
              </a:rPr>
              <a:t>. 2008. V. 10, 4477–4480.</a:t>
            </a:r>
            <a:endParaRPr lang="el-GR" sz="1600" dirty="0">
              <a:latin typeface="Calibri" pitchFamily="34" charset="0"/>
            </a:endParaRPr>
          </a:p>
        </p:txBody>
      </p:sp>
      <p:sp>
        <p:nvSpPr>
          <p:cNvPr id="5" name="4 - Έλλειψη"/>
          <p:cNvSpPr/>
          <p:nvPr/>
        </p:nvSpPr>
        <p:spPr>
          <a:xfrm>
            <a:off x="3000364" y="1571612"/>
            <a:ext cx="214314" cy="2143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4000496" y="928670"/>
            <a:ext cx="214314" cy="2143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2357422" y="2500306"/>
            <a:ext cx="214314" cy="2143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Έλλειψη"/>
          <p:cNvSpPr/>
          <p:nvPr/>
        </p:nvSpPr>
        <p:spPr>
          <a:xfrm>
            <a:off x="2357422" y="4214818"/>
            <a:ext cx="214314" cy="2143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Έλλειψη"/>
          <p:cNvSpPr/>
          <p:nvPr/>
        </p:nvSpPr>
        <p:spPr>
          <a:xfrm>
            <a:off x="3000364" y="5286388"/>
            <a:ext cx="214314" cy="2143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Έλλειψη"/>
          <p:cNvSpPr/>
          <p:nvPr/>
        </p:nvSpPr>
        <p:spPr>
          <a:xfrm>
            <a:off x="5572132" y="857232"/>
            <a:ext cx="214314" cy="2143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Έλλειψη"/>
          <p:cNvSpPr/>
          <p:nvPr/>
        </p:nvSpPr>
        <p:spPr>
          <a:xfrm>
            <a:off x="6786578" y="1500174"/>
            <a:ext cx="214314" cy="2143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Έλλειψη"/>
          <p:cNvSpPr/>
          <p:nvPr/>
        </p:nvSpPr>
        <p:spPr>
          <a:xfrm>
            <a:off x="7429520" y="4357694"/>
            <a:ext cx="214314" cy="2143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Έλλειψη"/>
          <p:cNvSpPr/>
          <p:nvPr/>
        </p:nvSpPr>
        <p:spPr>
          <a:xfrm>
            <a:off x="4214810" y="5929330"/>
            <a:ext cx="214314" cy="2143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Έλλειψη"/>
          <p:cNvSpPr/>
          <p:nvPr/>
        </p:nvSpPr>
        <p:spPr>
          <a:xfrm>
            <a:off x="5786446" y="5929330"/>
            <a:ext cx="214314" cy="2143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Έλλειψη"/>
          <p:cNvSpPr/>
          <p:nvPr/>
        </p:nvSpPr>
        <p:spPr>
          <a:xfrm>
            <a:off x="6786578" y="5286388"/>
            <a:ext cx="214314" cy="2143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Έλλειψη"/>
          <p:cNvSpPr/>
          <p:nvPr/>
        </p:nvSpPr>
        <p:spPr>
          <a:xfrm>
            <a:off x="7429520" y="2500306"/>
            <a:ext cx="214314" cy="2143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6434" name="Picture 2" descr="http://i93.photobucket.com/albums/l57/trueblue33/Adopts/Playful%20Pup%20Adopt%20Extras/Sunray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0"/>
            <a:ext cx="6858000" cy="6858000"/>
          </a:xfrm>
          <a:prstGeom prst="rect">
            <a:avLst/>
          </a:prstGeom>
          <a:noFill/>
        </p:spPr>
      </p:pic>
      <p:sp>
        <p:nvSpPr>
          <p:cNvPr id="18" name="17 - Έλλειψη"/>
          <p:cNvSpPr/>
          <p:nvPr/>
        </p:nvSpPr>
        <p:spPr>
          <a:xfrm>
            <a:off x="4500562" y="3000372"/>
            <a:ext cx="928694" cy="92869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69 0.27289 " pathEditMode="relative" ptsTypes="AA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16281E-7 L 0.19965 0.2654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3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2886E-6 L 0.19965 -0.2650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3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2886E-6 L -0.2066 -0.2650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-13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56 0.00856 0.00365 0.01827 0.00747 0.02567 C 0.00868 0.02798 0.01059 0.0296 0.01198 0.03168 C 0.0132 0.03353 0.01389 0.03561 0.01493 0.0377 C 0.01545 0.04163 0.01545 0.04579 0.01632 0.04949 C 0.01702 0.0525 0.01875 0.05458 0.01945 0.05758 C 0.02327 0.07447 0.01771 0.06499 0.02379 0.07354 C 0.02639 0.10222 0.02691 0.09852 0.0224 0.13899 C 0.0217 0.145 0.01597 0.15287 0.01337 0.15703 C 0.0099 0.16235 0.00886 0.16906 0.00591 0.17484 C 0.00347 0.18548 -0.00173 0.19403 -0.00451 0.20467 C -0.0033 0.22942 -0.0059 0.23705 0.00591 0.25231 C 0.00903 0.26457 0.01597 0.27012 0.02379 0.27636 C 0.02674 0.28746 0.02431 0.28076 0.03438 0.29417 C 0.03559 0.29579 0.03594 0.2988 0.03733 0.30018 C 0.03854 0.30157 0.04028 0.30134 0.04184 0.30203 C 0.04618 0.30597 0.05122 0.30758 0.05521 0.31198 C 0.06285 0.32054 0.05625 0.31637 0.06424 0.32007 C 0.06702 0.32377 0.0724 0.3358 0.07466 0.3358 " pathEditMode="relative" ptsTypes="ffffffffffffffffffA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6 0.00301 0.01146 0.00694 0.01788 0.00995 C 0.02275 0.0148 0.02552 0.01943 0.03125 0.02174 C 0.0434 0.03238 0.05747 0.02683 0.07153 0.02567 C 0.08542 0.02151 0.09913 0.01943 0.11337 0.01781 C 0.11632 0.01642 0.11927 0.0148 0.1224 0.01388 C 0.12535 0.01295 0.1283 0.01295 0.13125 0.0118 C 0.13924 0.00879 0.14566 0.00255 0.15365 0 C 0.16215 0.0007 0.17066 -0.00023 0.179 0.00185 C 0.1842 0.00324 0.1849 0.01527 0.18802 0.01989 C 0.19063 0.03099 0.19514 0.0414 0.20139 0.04972 C 0.20452 0.06152 0.21007 0.07701 0.21927 0.08141 C 0.22205 0.09251 0.229 0.10176 0.23733 0.10523 C 0.23872 0.10662 0.24011 0.108 0.24167 0.10916 C 0.24306 0.11008 0.24479 0.11008 0.24618 0.11124 C 0.25347 0.11772 0.24792 0.11725 0.25226 0.11725 " pathEditMode="relative" ptsTypes="fffffffffffffffA">
                                      <p:cBhvr>
                                        <p:cTn id="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128 0.02845 -0.00451 0.00856 -0.00451 0.07956 C -0.00451 0.11147 -0.00659 0.14917 0.00139 0.18085 C 0.00295 0.1945 0.00469 0.20722 0.01042 0.21878 C 0.0125 0.23358 0.0125 0.24653 0.00591 0.25856 C -0.00191 0.27267 0.00382 0.2685 -0.00451 0.27244 C -0.01111 0.28585 -0.02135 0.29672 -0.02986 0.30805 C -0.0309 0.30944 -0.03663 0.31776 -0.03889 0.318 C -0.05225 0.31915 -0.0658 0.318 -0.07916 0.318 " pathEditMode="relative" ptsTypes="ffffffff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73 0.00208 -0.00799 0.00555 -0.01337 0.0081 C -0.01858 0.0148 -0.02135 0.01781 -0.0283 0.01989 C -0.05451 0.04279 -0.09097 0.02452 -0.1224 0.02382 C -0.12674 0.02197 -0.1276 0.0222 -0.13142 0.01804 C -0.13299 0.01619 -0.13385 0.01342 -0.13576 0.01203 C -0.13802 0.01041 -0.1408 0.01064 -0.14323 0.00995 C -0.16024 0.01064 -0.17726 0.00971 -0.1941 0.01203 C -0.20486 0.01342 -0.19965 0.01735 -0.20295 0.02382 C -0.21233 0.04232 -0.22587 0.05551 -0.23733 0.07169 C -0.24028 0.0828 -0.24809 0.0939 -0.25677 0.09737 C -0.26024 0.1043 -0.26267 0.10662 -0.26858 0.10939 C -0.27066 0.11725 -0.2691 0.11402 -0.27309 0.11934 " pathEditMode="relative" ptsTypes="ffffffffffffA"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579 -0.00532 -0.01232 -0.02521 -0.02691 -0.03192 C -0.03125 -0.0377 -0.03437 -0.04117 -0.04027 -0.04371 C -0.05364 -0.05689 -0.05729 -0.05342 -0.07621 -0.0518 C -0.08281 -0.04556 -0.09062 -0.04209 -0.09861 -0.03978 C -0.10468 -0.03562 -0.11076 -0.03307 -0.11649 -0.02798 C -0.13055 -0.01573 -0.12187 -0.01943 -0.13437 -0.01596 C -0.13888 -0.01295 -0.14288 -0.00833 -0.14774 -0.00601 C -0.15399 -0.00301 -0.16076 -0.00231 -0.16718 0 C -0.17274 -0.00069 -0.17829 0 -0.18368 -0.00208 C -0.18871 -0.00393 -0.18767 -0.00948 -0.18958 -0.01388 C -0.19184 -0.01873 -0.19305 -0.01827 -0.19704 -0.01989 C -0.20243 -0.02475 -0.20885 -0.02914 -0.21493 -0.03192 C -0.22083 -0.03978 -0.22361 -0.05042 -0.22847 -0.05967 C -0.22899 -0.06221 -0.22899 -0.06522 -0.22986 -0.06753 C -0.23055 -0.06915 -0.23229 -0.06984 -0.23281 -0.07169 C -0.23524 -0.08164 -0.23437 -0.10153 -0.2434 -0.10731 C -0.24566 -0.1087 -0.24843 -0.1087 -0.25086 -0.10939 C -0.25225 -0.11078 -0.2552 -0.11332 -0.2552 -0.11332 " pathEditMode="relative" ptsTypes="ffffffffffffffffffA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43 -0.02798 -0.01059 -0.05227 -0.01493 -0.07956 C -0.01597 -0.1413 0.01129 -0.22225 -0.02239 -0.26457 C -0.02534 -0.27706 -0.02118 -0.26457 -0.02829 -0.27243 C -0.02968 -0.27405 -0.03003 -0.27683 -0.03125 -0.27845 C -0.03402 -0.28215 -0.0375 -0.28469 -0.04027 -0.28839 C -0.04236 -0.29741 -0.04861 -0.3055 -0.05364 -0.31221 C -0.05416 -0.31475 -0.05833 -0.32817 -0.05972 -0.33002 C -0.06076 -0.33141 -0.06267 -0.33141 -0.06406 -0.3321 C -0.07187 -0.34181 -0.08472 -0.33996 -0.09392 -0.34806 C -0.09444 -0.35014 -0.09548 -0.35407 -0.09548 -0.35407 " pathEditMode="relative" ptsTypes="ffffffffffA"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68 -0.06152 0.02586 -0.15842 -0.00903 -0.2049 C -0.01111 -0.21277 -0.01198 -0.216 -0.01806 -0.21878 C -0.01875 -0.22456 -0.02032 -0.24352 -0.0165 -0.24861 C -0.01042 -0.25671 0.00225 -0.26295 0.01041 -0.26642 C 0.01805 -0.2766 0.0243 -0.28608 0.03125 -0.29625 C 0.03402 -0.30042 0.03732 -0.30435 0.04027 -0.30828 C 0.04184 -0.31036 0.04479 -0.31429 0.04479 -0.31429 C 0.04791 -0.32724 0.04323 -0.31221 0.05364 -0.32609 C 0.05468 -0.32747 0.05416 -0.33048 0.05521 -0.3321 C 0.05642 -0.33395 0.05816 -0.33464 0.05972 -0.33603 C 0.06302 -0.34274 0.06267 -0.33973 0.06267 -0.34413 " pathEditMode="relative" ptsTypes="fffffffffffA"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187 -0.01434 0.03785 -0.01249 0.06267 -0.01388 C 0.10451 -0.02058 0.08785 -0.01619 0.11337 -0.02382 C 0.12535 -0.02313 0.13732 -0.02336 0.1493 -0.02174 C 0.1618 -0.02012 0.17604 -0.00671 0.18958 -0.00393 C 0.19496 -0.00532 0.20087 -0.00462 0.2059 -0.00786 C 0.20972 -0.01018 0.21198 -0.01596 0.21493 -0.01989 C 0.21649 -0.02174 0.21944 -0.02567 0.21944 -0.02567 C 0.2217 -0.03538 0.2316 -0.04648 0.23871 -0.04949 C 0.24392 -0.05643 0.24635 -0.06568 0.25069 -0.07354 C 0.25121 -0.07539 0.25139 -0.07747 0.25226 -0.07932 C 0.25295 -0.08094 0.25451 -0.08187 0.25521 -0.08349 C 0.25885 -0.0932 0.25937 -0.10407 0.26423 -0.11332 C 0.26597 -0.12303 0.26423 -0.11933 0.26857 -0.12512 " pathEditMode="relative" ptsTypes="fffffffffffffA">
                                      <p:cBhvr>
                                        <p:cTn id="9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350E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1604" y="500042"/>
            <a:ext cx="7000924" cy="578647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4 - Ορθογώνιο"/>
          <p:cNvSpPr/>
          <p:nvPr/>
        </p:nvSpPr>
        <p:spPr>
          <a:xfrm>
            <a:off x="1714480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Artificial Photosynthesis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2428860" y="6429396"/>
            <a:ext cx="75009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A. G. </a:t>
            </a:r>
            <a:r>
              <a:rPr lang="en-US" sz="1600" dirty="0" err="1" smtClean="0"/>
              <a:t>Coutsolelos</a:t>
            </a:r>
            <a:r>
              <a:rPr lang="en-US" sz="1600" dirty="0" smtClean="0"/>
              <a:t>, C. </a:t>
            </a:r>
            <a:r>
              <a:rPr lang="en-US" sz="1600" dirty="0" err="1" smtClean="0"/>
              <a:t>Stangel</a:t>
            </a:r>
            <a:r>
              <a:rPr lang="en-US" sz="1600" dirty="0" smtClean="0"/>
              <a:t>, D.M. </a:t>
            </a:r>
            <a:r>
              <a:rPr lang="en-US" sz="1600" dirty="0" err="1" smtClean="0"/>
              <a:t>Guldi</a:t>
            </a:r>
            <a:r>
              <a:rPr lang="en-US" sz="1600" dirty="0" smtClean="0"/>
              <a:t>, G. </a:t>
            </a:r>
            <a:r>
              <a:rPr lang="en-US" sz="1600" dirty="0" err="1" smtClean="0"/>
              <a:t>Charalambidis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2285984" y="-24"/>
            <a:ext cx="5715040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Βιοεμπνεόμενα υπερμοριακά συστήματα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857388" y="785794"/>
            <a:ext cx="5929322" cy="52322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Εφαρμογές</a:t>
            </a:r>
            <a:endParaRPr lang="el-GR" sz="2800" b="1" u="sng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428628" y="5181913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 pitchFamily="34" charset="0"/>
                <a:cs typeface="Lucida Sans Unicode" pitchFamily="34" charset="0"/>
              </a:rPr>
              <a:t>→ Τεχνολογία Υλικών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-500098" y="3395963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</a:t>
            </a:r>
            <a:r>
              <a:rPr lang="el-G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Ιατρική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-285752" y="1571612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</a:t>
            </a:r>
            <a:r>
              <a:rPr lang="el-G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Κατάλυση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1071602" y="2467269"/>
            <a:ext cx="7072298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Μετατροπή της Ηλιακής Ενέργειας 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16 - Ορθογώνιο"/>
          <p:cNvSpPr/>
          <p:nvPr/>
        </p:nvSpPr>
        <p:spPr>
          <a:xfrm>
            <a:off x="571504" y="4253219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Μοριακοί Ανιχνευτές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714480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Systems in Medicine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085" y="714356"/>
            <a:ext cx="7671195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714480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Systems in Medicine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14356"/>
            <a:ext cx="3586156" cy="327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Ορθογώνιο"/>
          <p:cNvSpPr/>
          <p:nvPr/>
        </p:nvSpPr>
        <p:spPr>
          <a:xfrm>
            <a:off x="1071538" y="4049917"/>
            <a:ext cx="32407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Zhu et al. Chem. </a:t>
            </a:r>
            <a:r>
              <a:rPr lang="en-US" sz="1200" dirty="0" err="1" smtClean="0">
                <a:latin typeface="Calibri" pitchFamily="34" charset="0"/>
              </a:rPr>
              <a:t>Commun</a:t>
            </a:r>
            <a:r>
              <a:rPr lang="en-US" sz="1200" dirty="0" smtClean="0">
                <a:latin typeface="Calibri" pitchFamily="34" charset="0"/>
              </a:rPr>
              <a:t>., 2011, 47, 6063–6065</a:t>
            </a:r>
            <a:endParaRPr lang="el-GR" sz="1200" dirty="0">
              <a:latin typeface="Calibri" pitchFamily="34" charset="0"/>
            </a:endParaRPr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508927"/>
            <a:ext cx="3786182" cy="417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4500570"/>
            <a:ext cx="332953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Ορθογώνιο"/>
          <p:cNvSpPr/>
          <p:nvPr/>
        </p:nvSpPr>
        <p:spPr>
          <a:xfrm>
            <a:off x="4357686" y="57237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J. Li, X.J. </a:t>
            </a:r>
            <a:r>
              <a:rPr lang="en-US" sz="1200" dirty="0" err="1" smtClean="0">
                <a:latin typeface="Calibri" pitchFamily="34" charset="0"/>
              </a:rPr>
              <a:t>Loh</a:t>
            </a:r>
            <a:r>
              <a:rPr lang="en-US" sz="1200" dirty="0" smtClean="0">
                <a:latin typeface="Calibri" pitchFamily="34" charset="0"/>
              </a:rPr>
              <a:t> / Advanced Drug Delivery Reviews 60 (2008) 1000–1017</a:t>
            </a:r>
            <a:endParaRPr lang="el-GR" sz="1200" dirty="0">
              <a:latin typeface="Calibri" pitchFamily="34" charset="0"/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4714876" y="1428736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Ορθογώνιο"/>
          <p:cNvSpPr/>
          <p:nvPr/>
        </p:nvSpPr>
        <p:spPr>
          <a:xfrm>
            <a:off x="4867276" y="2786058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571480"/>
            <a:ext cx="7786742" cy="594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1714480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Systems in Medicine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357290" y="500042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1357290" y="3643314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1928794" y="6500834"/>
            <a:ext cx="65008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Calibri" pitchFamily="34" charset="0"/>
              </a:rPr>
              <a:t>Liu, K., Liu, Y., Yao, </a:t>
            </a:r>
            <a:r>
              <a:rPr lang="en-US" sz="1200" dirty="0" err="1" smtClean="0">
                <a:latin typeface="Calibri" pitchFamily="34" charset="0"/>
              </a:rPr>
              <a:t>Y.,Yuan</a:t>
            </a:r>
            <a:r>
              <a:rPr lang="en-US" sz="1200" dirty="0" smtClean="0">
                <a:latin typeface="Calibri" pitchFamily="34" charset="0"/>
              </a:rPr>
              <a:t>, H., Wang, </a:t>
            </a:r>
            <a:r>
              <a:rPr lang="en-US" sz="1200" dirty="0" err="1" smtClean="0">
                <a:latin typeface="Calibri" pitchFamily="34" charset="0"/>
              </a:rPr>
              <a:t>S.,Wang</a:t>
            </a:r>
            <a:r>
              <a:rPr lang="en-US" sz="1200" dirty="0" smtClean="0">
                <a:latin typeface="Calibri" pitchFamily="34" charset="0"/>
              </a:rPr>
              <a:t>, Z., Zhang, X. </a:t>
            </a:r>
            <a:r>
              <a:rPr lang="de-DE" sz="1200" dirty="0" err="1" smtClean="0">
                <a:latin typeface="Calibri" pitchFamily="34" charset="0"/>
              </a:rPr>
              <a:t>Angew</a:t>
            </a:r>
            <a:r>
              <a:rPr lang="de-DE" sz="1200" dirty="0" smtClean="0">
                <a:latin typeface="Calibri" pitchFamily="34" charset="0"/>
              </a:rPr>
              <a:t>. Chem., Int. Ed. 2013, 125, 8443.</a:t>
            </a:r>
            <a:endParaRPr lang="el-GR" sz="1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2285984" y="-24"/>
            <a:ext cx="5715040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Βιοεμπνεόμενα υπερμοριακά συστήματα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857388" y="785794"/>
            <a:ext cx="5929322" cy="52322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Εφαρμογές</a:t>
            </a:r>
            <a:endParaRPr lang="el-GR" sz="2800" b="1" u="sng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428628" y="5181913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 pitchFamily="34" charset="0"/>
                <a:cs typeface="Lucida Sans Unicode" pitchFamily="34" charset="0"/>
              </a:rPr>
              <a:t>→ Τεχνολογία Υλικών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-500098" y="3395963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</a:t>
            </a:r>
            <a:r>
              <a:rPr lang="el-G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Ιατρική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-285752" y="1571612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</a:t>
            </a:r>
            <a:r>
              <a:rPr lang="el-G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Κατάλυση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1071602" y="2467269"/>
            <a:ext cx="7072298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Μετατροπή της Ηλιακής Ενέργειας 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16 - Ορθογώνιο"/>
          <p:cNvSpPr/>
          <p:nvPr/>
        </p:nvSpPr>
        <p:spPr>
          <a:xfrm>
            <a:off x="571504" y="4253219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Μοριακοί Ανιχνευτές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4" name="Picture 6" descr="Graphical abstract: Interlocked host rotaxane and catenane structures for sensing charged guest species via optical and electrochemical methodologi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571480"/>
            <a:ext cx="3796416" cy="1928825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1714480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Systems as Sensors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5890" name="Picture 2" descr="http://moltech-anjou.univ-angers.fr/images/animation_scl/animation-scl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500042"/>
            <a:ext cx="3000396" cy="2445323"/>
          </a:xfrm>
          <a:prstGeom prst="rect">
            <a:avLst/>
          </a:prstGeom>
          <a:noFill/>
        </p:spPr>
      </p:pic>
      <p:pic>
        <p:nvPicPr>
          <p:cNvPr id="165892" name="Picture 4" descr="http://supram.nankai.edu.cn/pictures/2014/ocf-2014-zy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2224" y="3071810"/>
            <a:ext cx="4267230" cy="2857520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3160575" y="5929330"/>
            <a:ext cx="29830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Liu et al. Org. Chem. Front., 2014, 1, 355-360</a:t>
            </a:r>
            <a:endParaRPr lang="el-GR" sz="1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36 - Έλλειψη"/>
          <p:cNvSpPr/>
          <p:nvPr/>
        </p:nvSpPr>
        <p:spPr>
          <a:xfrm>
            <a:off x="5786446" y="5643578"/>
            <a:ext cx="642942" cy="642942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8" name="37 - Έλλειψη"/>
          <p:cNvSpPr/>
          <p:nvPr/>
        </p:nvSpPr>
        <p:spPr>
          <a:xfrm>
            <a:off x="3571868" y="5715016"/>
            <a:ext cx="642942" cy="642942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38 - Έλλειψη"/>
          <p:cNvSpPr/>
          <p:nvPr/>
        </p:nvSpPr>
        <p:spPr>
          <a:xfrm>
            <a:off x="3428992" y="3714752"/>
            <a:ext cx="642942" cy="642942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35 - Έλλειψη"/>
          <p:cNvSpPr/>
          <p:nvPr/>
        </p:nvSpPr>
        <p:spPr>
          <a:xfrm>
            <a:off x="5643570" y="3643314"/>
            <a:ext cx="642942" cy="642942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3 - TextBox"/>
          <p:cNvSpPr txBox="1"/>
          <p:nvPr/>
        </p:nvSpPr>
        <p:spPr>
          <a:xfrm>
            <a:off x="1142976" y="500042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Η υπερμοριακή χημεία μελετά χημικά συστήματα, τα οποία αποτελούνται από επιμέρους μόρια που αλληλεπιδρούν μεταξύ τους μέσω διαμοριακών δεσμών.  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Τι είναι η </a:t>
            </a: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</a:rPr>
              <a:t>Y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περμοριακή Χημεία</a:t>
            </a: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</a:rPr>
              <a:t>;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8" name="7 - Διάγραμμα ροής: Μη αυτόματη λειτουργία"/>
          <p:cNvSpPr/>
          <p:nvPr/>
        </p:nvSpPr>
        <p:spPr>
          <a:xfrm rot="2815709">
            <a:off x="5325190" y="3875578"/>
            <a:ext cx="785818" cy="642942"/>
          </a:xfrm>
          <a:prstGeom prst="flowChartManualOperation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Ορθογώνιο τρίγωνο"/>
          <p:cNvSpPr/>
          <p:nvPr/>
        </p:nvSpPr>
        <p:spPr>
          <a:xfrm rot="8138096">
            <a:off x="4578055" y="3924420"/>
            <a:ext cx="646329" cy="645193"/>
          </a:xfrm>
          <a:prstGeom prst="rtTriangl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Ορθογώνιο τρίγωνο"/>
          <p:cNvSpPr/>
          <p:nvPr/>
        </p:nvSpPr>
        <p:spPr>
          <a:xfrm rot="2579302">
            <a:off x="3863918" y="4710501"/>
            <a:ext cx="646329" cy="645193"/>
          </a:xfrm>
          <a:prstGeom prst="rtTriangl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Διάγραμμα ροής: Μη αυτόματη λειτουργία"/>
          <p:cNvSpPr/>
          <p:nvPr/>
        </p:nvSpPr>
        <p:spPr>
          <a:xfrm rot="18452495">
            <a:off x="3673271" y="3889428"/>
            <a:ext cx="785818" cy="642942"/>
          </a:xfrm>
          <a:prstGeom prst="flowChartManualOperation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Ορθογώνιο τρίγωνο"/>
          <p:cNvSpPr/>
          <p:nvPr/>
        </p:nvSpPr>
        <p:spPr>
          <a:xfrm rot="13290519">
            <a:off x="5347577" y="4711077"/>
            <a:ext cx="646329" cy="645193"/>
          </a:xfrm>
          <a:prstGeom prst="rtTriangl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Διάγραμμα ροής: Μη αυτόματη λειτουργία"/>
          <p:cNvSpPr/>
          <p:nvPr/>
        </p:nvSpPr>
        <p:spPr>
          <a:xfrm rot="13540622">
            <a:off x="3754908" y="5530782"/>
            <a:ext cx="785818" cy="642942"/>
          </a:xfrm>
          <a:prstGeom prst="flowChartManualOperation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Ορθογώνιο τρίγωνο"/>
          <p:cNvSpPr/>
          <p:nvPr/>
        </p:nvSpPr>
        <p:spPr>
          <a:xfrm rot="18952513">
            <a:off x="4633973" y="5409077"/>
            <a:ext cx="646329" cy="645193"/>
          </a:xfrm>
          <a:prstGeom prst="rtTriangl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Διάγραμμα ροής: Μη αυτόματη λειτουργία"/>
          <p:cNvSpPr/>
          <p:nvPr/>
        </p:nvSpPr>
        <p:spPr>
          <a:xfrm rot="7697433">
            <a:off x="5397821" y="5446185"/>
            <a:ext cx="785818" cy="642942"/>
          </a:xfrm>
          <a:prstGeom prst="flowChartManualOperation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Σταυρός"/>
          <p:cNvSpPr/>
          <p:nvPr/>
        </p:nvSpPr>
        <p:spPr>
          <a:xfrm>
            <a:off x="4214810" y="4274978"/>
            <a:ext cx="1428760" cy="1428760"/>
          </a:xfrm>
          <a:prstGeom prst="plus">
            <a:avLst/>
          </a:prstGeom>
          <a:noFill/>
          <a:ln w="57150"/>
          <a:effectLst>
            <a:glow rad="101600">
              <a:schemeClr val="accent2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17 - Σταυρός"/>
          <p:cNvSpPr/>
          <p:nvPr/>
        </p:nvSpPr>
        <p:spPr>
          <a:xfrm>
            <a:off x="4286248" y="4346416"/>
            <a:ext cx="1285884" cy="1285884"/>
          </a:xfrm>
          <a:prstGeom prst="plus">
            <a:avLst/>
          </a:prstGeom>
          <a:solidFill>
            <a:srgbClr val="C00000"/>
          </a:solidFill>
          <a:ln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28 - Διάγραμμα ροής: Μη αυτόματη λειτουργία"/>
          <p:cNvSpPr/>
          <p:nvPr/>
        </p:nvSpPr>
        <p:spPr>
          <a:xfrm>
            <a:off x="3000364" y="1643050"/>
            <a:ext cx="785818" cy="642942"/>
          </a:xfrm>
          <a:prstGeom prst="flowChartManualOperation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29 - Ορθογώνιο τρίγωνο"/>
          <p:cNvSpPr/>
          <p:nvPr/>
        </p:nvSpPr>
        <p:spPr>
          <a:xfrm rot="8138096">
            <a:off x="4562558" y="1792558"/>
            <a:ext cx="646329" cy="645193"/>
          </a:xfrm>
          <a:prstGeom prst="rtTriangl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30 - Σταυρός"/>
          <p:cNvSpPr/>
          <p:nvPr/>
        </p:nvSpPr>
        <p:spPr>
          <a:xfrm>
            <a:off x="6000760" y="1285860"/>
            <a:ext cx="1428760" cy="1428760"/>
          </a:xfrm>
          <a:prstGeom prst="plus">
            <a:avLst/>
          </a:prstGeom>
          <a:noFill/>
          <a:ln w="57150"/>
          <a:effectLst>
            <a:glow rad="101600">
              <a:schemeClr val="accent2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31 - Ορθογώνιο"/>
          <p:cNvSpPr/>
          <p:nvPr/>
        </p:nvSpPr>
        <p:spPr>
          <a:xfrm>
            <a:off x="3857620" y="1505538"/>
            <a:ext cx="550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l-GR" sz="5400" b="1" cap="none" spc="0" dirty="0" smtClean="0">
                <a:ln/>
                <a:solidFill>
                  <a:schemeClr val="accent3"/>
                </a:solidFill>
                <a:effectLst/>
              </a:rPr>
              <a:t>+</a:t>
            </a:r>
            <a:endParaRPr lang="el-G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3" name="32 - Ορθογώνιο"/>
          <p:cNvSpPr/>
          <p:nvPr/>
        </p:nvSpPr>
        <p:spPr>
          <a:xfrm>
            <a:off x="5357818" y="1500174"/>
            <a:ext cx="550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l-GR" sz="5400" b="1" cap="none" spc="0" dirty="0" smtClean="0">
                <a:ln/>
                <a:solidFill>
                  <a:schemeClr val="accent3"/>
                </a:solidFill>
                <a:effectLst/>
              </a:rPr>
              <a:t>+</a:t>
            </a:r>
            <a:endParaRPr lang="el-G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cxnSp>
        <p:nvCxnSpPr>
          <p:cNvPr id="35" name="34 - Ευθύγραμμο βέλος σύνδεσης"/>
          <p:cNvCxnSpPr/>
          <p:nvPr/>
        </p:nvCxnSpPr>
        <p:spPr>
          <a:xfrm rot="5400000">
            <a:off x="4356892" y="3071016"/>
            <a:ext cx="1143008" cy="1588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4" name="43 - Μείον"/>
          <p:cNvSpPr/>
          <p:nvPr/>
        </p:nvSpPr>
        <p:spPr>
          <a:xfrm rot="19291724">
            <a:off x="6001556" y="3332565"/>
            <a:ext cx="1069978" cy="375911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5" name="44 - Μείον"/>
          <p:cNvSpPr/>
          <p:nvPr/>
        </p:nvSpPr>
        <p:spPr>
          <a:xfrm rot="19291724">
            <a:off x="2786846" y="6261523"/>
            <a:ext cx="1069978" cy="375911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6" name="45 - Μείον"/>
          <p:cNvSpPr/>
          <p:nvPr/>
        </p:nvSpPr>
        <p:spPr>
          <a:xfrm rot="2516952">
            <a:off x="2631720" y="3386572"/>
            <a:ext cx="1069978" cy="375911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7" name="46 - Μείον"/>
          <p:cNvSpPr/>
          <p:nvPr/>
        </p:nvSpPr>
        <p:spPr>
          <a:xfrm rot="2516952">
            <a:off x="6156682" y="6167351"/>
            <a:ext cx="1069978" cy="375911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8" name="47 - Ορθογώνιο"/>
          <p:cNvSpPr/>
          <p:nvPr/>
        </p:nvSpPr>
        <p:spPr>
          <a:xfrm>
            <a:off x="1000100" y="2500306"/>
            <a:ext cx="1037463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Super</a:t>
            </a:r>
            <a:endParaRPr lang="el-G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9" name="48 - Ορθογώνιο"/>
          <p:cNvSpPr/>
          <p:nvPr/>
        </p:nvSpPr>
        <p:spPr>
          <a:xfrm>
            <a:off x="1857356" y="2500306"/>
            <a:ext cx="1633781" cy="461665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molecular</a:t>
            </a:r>
            <a:endParaRPr lang="el-G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36" grpId="0" animBg="1"/>
      <p:bldP spid="4" grpId="0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9" grpId="0" animBg="1"/>
      <p:bldP spid="30" grpId="0" animBg="1"/>
      <p:bldP spid="31" grpId="0" animBg="1"/>
      <p:bldP spid="32" grpId="0"/>
      <p:bldP spid="33" grpId="0"/>
      <p:bldP spid="44" grpId="0" animBg="1"/>
      <p:bldP spid="45" grpId="0" animBg="1"/>
      <p:bldP spid="46" grpId="0" animBg="1"/>
      <p:bldP spid="47" grpId="0" animBg="1"/>
      <p:bldP spid="48" grpId="0"/>
      <p:bldP spid="49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714480" y="0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Systems as Sensors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594393"/>
            <a:ext cx="7358114" cy="597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Ορθογώνιο"/>
          <p:cNvSpPr/>
          <p:nvPr/>
        </p:nvSpPr>
        <p:spPr>
          <a:xfrm>
            <a:off x="2643174" y="6581001"/>
            <a:ext cx="39957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i="1" dirty="0" smtClean="0">
                <a:latin typeface="Calibri" pitchFamily="34" charset="0"/>
              </a:rPr>
              <a:t>D. Yan et al. J. Am. Chem. </a:t>
            </a:r>
            <a:r>
              <a:rPr lang="de-DE" sz="1200" i="1" dirty="0" err="1" smtClean="0">
                <a:latin typeface="Calibri" pitchFamily="34" charset="0"/>
              </a:rPr>
              <a:t>Soc</a:t>
            </a:r>
            <a:r>
              <a:rPr lang="de-DE" sz="1200" i="1" dirty="0" smtClean="0">
                <a:latin typeface="Calibri" pitchFamily="34" charset="0"/>
              </a:rPr>
              <a:t>.</a:t>
            </a:r>
            <a:r>
              <a:rPr lang="de-DE" sz="1200" dirty="0" smtClean="0">
                <a:latin typeface="Calibri" pitchFamily="34" charset="0"/>
              </a:rPr>
              <a:t>, 2013, 135 (12), pp 4765–4770</a:t>
            </a:r>
            <a:endParaRPr lang="el-GR" sz="1200" dirty="0">
              <a:latin typeface="Calibri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3786182" y="4643446"/>
            <a:ext cx="2786082" cy="1928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2714612" y="3000372"/>
            <a:ext cx="2643206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 rot="2831113">
            <a:off x="6354949" y="2739766"/>
            <a:ext cx="1253240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Ορθογώνιο"/>
          <p:cNvSpPr/>
          <p:nvPr/>
        </p:nvSpPr>
        <p:spPr>
          <a:xfrm rot="2831113">
            <a:off x="7140766" y="2618036"/>
            <a:ext cx="1253240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2285984" y="-24"/>
            <a:ext cx="5715040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Βιοεμπνεόμενα υπερμοριακά συστήματα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857388" y="785794"/>
            <a:ext cx="5929322" cy="52322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Εφαρμογές</a:t>
            </a:r>
            <a:endParaRPr lang="el-GR" sz="2800" b="1" u="sng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428628" y="5181913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 pitchFamily="34" charset="0"/>
                <a:cs typeface="Lucida Sans Unicode" pitchFamily="34" charset="0"/>
              </a:rPr>
              <a:t>→ Τεχνολογία Υλικών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-500098" y="3395963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</a:t>
            </a:r>
            <a:r>
              <a:rPr lang="el-G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Ιατρική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-285752" y="1571612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</a:t>
            </a:r>
            <a:r>
              <a:rPr lang="el-G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Κατάλυση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1071602" y="2467269"/>
            <a:ext cx="7072298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Μετατροπή της Ηλιακής Ενέργειας 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16 - Ορθογώνιο"/>
          <p:cNvSpPr/>
          <p:nvPr/>
        </p:nvSpPr>
        <p:spPr>
          <a:xfrm>
            <a:off x="571504" y="4253219"/>
            <a:ext cx="5929322" cy="461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ucida Sans Unicode"/>
                <a:cs typeface="Lucida Sans Unicode"/>
              </a:rPr>
              <a:t>→ Μοριακοί Ανιχνευτές</a:t>
            </a:r>
            <a:endParaRPr lang="el-G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285852" y="0"/>
            <a:ext cx="74295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Materials from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Supramolecular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Systems 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2"/>
          <a:srcRect l="18359" t="12500" r="24219" b="21875"/>
          <a:stretch>
            <a:fillRect/>
          </a:stretch>
        </p:blipFill>
        <p:spPr bwMode="auto">
          <a:xfrm>
            <a:off x="1285852" y="3143248"/>
            <a:ext cx="4357718" cy="311265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3"/>
          <a:srcRect l="44141" t="13437" r="14258" b="12500"/>
          <a:stretch>
            <a:fillRect/>
          </a:stretch>
        </p:blipFill>
        <p:spPr bwMode="auto">
          <a:xfrm>
            <a:off x="5929322" y="3143248"/>
            <a:ext cx="2786082" cy="310000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9" name="8 - Ορθογώνιο"/>
          <p:cNvSpPr/>
          <p:nvPr/>
        </p:nvSpPr>
        <p:spPr>
          <a:xfrm>
            <a:off x="2928926" y="6366711"/>
            <a:ext cx="40719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 smtClean="0">
                <a:latin typeface="Calibri" pitchFamily="34" charset="0"/>
              </a:rPr>
              <a:t>H. Liu et al. J. Phys. Chem. C</a:t>
            </a:r>
            <a:r>
              <a:rPr lang="de-DE" sz="1200" dirty="0" smtClean="0">
                <a:latin typeface="Calibri" pitchFamily="34" charset="0"/>
              </a:rPr>
              <a:t>, 2012, 116 (26), pp 14134–14138</a:t>
            </a:r>
            <a:endParaRPr lang="el-GR" sz="1200" dirty="0">
              <a:latin typeface="Calibri" pitchFamily="34" charset="0"/>
            </a:endParaRPr>
          </a:p>
        </p:txBody>
      </p:sp>
      <p:pic>
        <p:nvPicPr>
          <p:cNvPr id="171015" name="Picture 7" descr="http://iteamsonline.org/wp-content/uploads/2013/07/AdvertScheme600x23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48" y="642918"/>
            <a:ext cx="5715000" cy="222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10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Τίτλος"/>
          <p:cNvSpPr>
            <a:spLocks noGrp="1"/>
          </p:cNvSpPr>
          <p:nvPr>
            <p:ph type="title"/>
          </p:nvPr>
        </p:nvSpPr>
        <p:spPr>
          <a:xfrm>
            <a:off x="2428860" y="-24"/>
            <a:ext cx="5857916" cy="857248"/>
          </a:xfrm>
        </p:spPr>
        <p:txBody>
          <a:bodyPr>
            <a:noAutofit/>
          </a:bodyPr>
          <a:lstStyle/>
          <a:p>
            <a:r>
              <a:rPr lang="el-GR" sz="3200" i="1" dirty="0" smtClean="0">
                <a:solidFill>
                  <a:schemeClr val="accent4"/>
                </a:solidFill>
              </a:rPr>
              <a:t>               Βιβλιογραφία</a:t>
            </a:r>
            <a:endParaRPr lang="el-GR" sz="3200" i="1" dirty="0">
              <a:solidFill>
                <a:schemeClr val="accent4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1000100" y="714356"/>
            <a:ext cx="81439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Calibri" pitchFamily="34" charset="0"/>
              </a:rPr>
              <a:t>1 A. J. Kirby and F. </a:t>
            </a:r>
            <a:r>
              <a:rPr lang="en-US" sz="1600" dirty="0" err="1" smtClean="0">
                <a:latin typeface="Calibri" pitchFamily="34" charset="0"/>
              </a:rPr>
              <a:t>Hollfelder</a:t>
            </a:r>
            <a:r>
              <a:rPr lang="en-US" sz="1600" dirty="0" smtClean="0">
                <a:latin typeface="Calibri" pitchFamily="34" charset="0"/>
              </a:rPr>
              <a:t>, From Enzyme Models to Model Enzymes, RSC Publishing, Cambridge, 2009.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2 L. Pauling, Chem. Eng. News, 1946, 24, 1375–1377.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3 L. Pauling, Nature, 1948, 161, 707–709.</a:t>
            </a:r>
          </a:p>
          <a:p>
            <a:pPr algn="just"/>
            <a:r>
              <a:rPr lang="de-DE" sz="1600" dirty="0" smtClean="0">
                <a:latin typeface="Calibri" pitchFamily="34" charset="0"/>
              </a:rPr>
              <a:t>4 L. Pauling, Am. </a:t>
            </a:r>
            <a:r>
              <a:rPr lang="de-DE" sz="1600" dirty="0" err="1" smtClean="0">
                <a:latin typeface="Calibri" pitchFamily="34" charset="0"/>
              </a:rPr>
              <a:t>Sci</a:t>
            </a:r>
            <a:r>
              <a:rPr lang="de-DE" sz="1600" dirty="0" smtClean="0">
                <a:latin typeface="Calibri" pitchFamily="34" charset="0"/>
              </a:rPr>
              <a:t>., 1948, 36, 51–58.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5 R. </a:t>
            </a:r>
            <a:r>
              <a:rPr lang="en-US" sz="1600" dirty="0" err="1" smtClean="0">
                <a:latin typeface="Calibri" pitchFamily="34" charset="0"/>
              </a:rPr>
              <a:t>Breslow</a:t>
            </a:r>
            <a:r>
              <a:rPr lang="en-US" sz="1600" dirty="0" smtClean="0">
                <a:latin typeface="Calibri" pitchFamily="34" charset="0"/>
              </a:rPr>
              <a:t> and L. E. </a:t>
            </a:r>
            <a:r>
              <a:rPr lang="en-US" sz="1600" dirty="0" err="1" smtClean="0">
                <a:latin typeface="Calibri" pitchFamily="34" charset="0"/>
              </a:rPr>
              <a:t>Overman</a:t>
            </a:r>
            <a:r>
              <a:rPr lang="en-US" sz="1600" dirty="0" smtClean="0">
                <a:latin typeface="Calibri" pitchFamily="34" charset="0"/>
              </a:rPr>
              <a:t>, J. Am. Chem. Soc., 1970, 92, </a:t>
            </a:r>
            <a:r>
              <a:rPr lang="el-GR" sz="1600" dirty="0" smtClean="0">
                <a:latin typeface="Calibri" pitchFamily="34" charset="0"/>
              </a:rPr>
              <a:t>1075–1077.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6 I. </a:t>
            </a:r>
            <a:r>
              <a:rPr lang="en-US" sz="1600" dirty="0" err="1" smtClean="0">
                <a:latin typeface="Calibri" pitchFamily="34" charset="0"/>
              </a:rPr>
              <a:t>Tabushi</a:t>
            </a:r>
            <a:r>
              <a:rPr lang="en-US" sz="1600" dirty="0" smtClean="0">
                <a:latin typeface="Calibri" pitchFamily="34" charset="0"/>
              </a:rPr>
              <a:t>, N. Shimizu, T. Sugimoto, M. </a:t>
            </a:r>
            <a:r>
              <a:rPr lang="en-US" sz="1600" dirty="0" err="1" smtClean="0">
                <a:latin typeface="Calibri" pitchFamily="34" charset="0"/>
              </a:rPr>
              <a:t>Shiozuka</a:t>
            </a:r>
            <a:r>
              <a:rPr lang="en-US" sz="1600" dirty="0" smtClean="0">
                <a:latin typeface="Calibri" pitchFamily="34" charset="0"/>
              </a:rPr>
              <a:t> and</a:t>
            </a:r>
          </a:p>
          <a:p>
            <a:pPr algn="just"/>
            <a:r>
              <a:rPr lang="pl-PL" sz="1600" dirty="0" smtClean="0">
                <a:latin typeface="Calibri" pitchFamily="34" charset="0"/>
              </a:rPr>
              <a:t>K. Yamamura, J. Am. Chem. Soc., 1977, 99, 7100–7102.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7 I. </a:t>
            </a:r>
            <a:r>
              <a:rPr lang="en-US" sz="1600" dirty="0" err="1" smtClean="0">
                <a:latin typeface="Calibri" pitchFamily="34" charset="0"/>
              </a:rPr>
              <a:t>Tabushi</a:t>
            </a:r>
            <a:r>
              <a:rPr lang="en-US" sz="1600" dirty="0" smtClean="0">
                <a:latin typeface="Calibri" pitchFamily="34" charset="0"/>
              </a:rPr>
              <a:t> and N. Shimizu, </a:t>
            </a:r>
            <a:r>
              <a:rPr lang="en-US" sz="1600" dirty="0" err="1" smtClean="0">
                <a:latin typeface="Calibri" pitchFamily="34" charset="0"/>
              </a:rPr>
              <a:t>Cyclodextrin</a:t>
            </a:r>
            <a:r>
              <a:rPr lang="en-US" sz="1600" dirty="0" smtClean="0">
                <a:latin typeface="Calibri" pitchFamily="34" charset="0"/>
              </a:rPr>
              <a:t> metal complexes, JP </a:t>
            </a:r>
            <a:r>
              <a:rPr lang="fi-FI" sz="1600" dirty="0" smtClean="0">
                <a:latin typeface="Calibri" pitchFamily="34" charset="0"/>
              </a:rPr>
              <a:t>53102986, Jpn. Kokai Tokkyo Koho (to Showa), 1978.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8 I. </a:t>
            </a:r>
            <a:r>
              <a:rPr lang="en-US" sz="1600" dirty="0" err="1" smtClean="0">
                <a:latin typeface="Calibri" pitchFamily="34" charset="0"/>
              </a:rPr>
              <a:t>Tabushi</a:t>
            </a:r>
            <a:r>
              <a:rPr lang="en-US" sz="1600" dirty="0" smtClean="0">
                <a:latin typeface="Calibri" pitchFamily="34" charset="0"/>
              </a:rPr>
              <a:t>, Acc. Chem. Res., 1982, 15, 66–72.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9 I. </a:t>
            </a:r>
            <a:r>
              <a:rPr lang="en-US" sz="1600" dirty="0" err="1" smtClean="0">
                <a:latin typeface="Calibri" pitchFamily="34" charset="0"/>
              </a:rPr>
              <a:t>Tabushi</a:t>
            </a:r>
            <a:r>
              <a:rPr lang="en-US" sz="1600" dirty="0" smtClean="0">
                <a:latin typeface="Calibri" pitchFamily="34" charset="0"/>
              </a:rPr>
              <a:t>, Tetrahedron, 1984, 40, 269–292.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10 R. </a:t>
            </a:r>
            <a:r>
              <a:rPr lang="en-US" sz="1600" dirty="0" err="1" smtClean="0">
                <a:latin typeface="Calibri" pitchFamily="34" charset="0"/>
              </a:rPr>
              <a:t>Breslow</a:t>
            </a:r>
            <a:r>
              <a:rPr lang="en-US" sz="1600" dirty="0" smtClean="0">
                <a:latin typeface="Calibri" pitchFamily="34" charset="0"/>
              </a:rPr>
              <a:t>, Acc. Chem. Res., 1995, 28, 146–153.</a:t>
            </a:r>
            <a:endParaRPr lang="el-GR" sz="1600" dirty="0">
              <a:latin typeface="Calibri" pitchFamily="34" charset="0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1000100" y="3891511"/>
            <a:ext cx="8143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11 R. </a:t>
            </a:r>
            <a:r>
              <a:rPr lang="en-US" sz="1600" dirty="0" err="1" smtClean="0">
                <a:latin typeface="Calibri" pitchFamily="34" charset="0"/>
              </a:rPr>
              <a:t>Breslow</a:t>
            </a:r>
            <a:r>
              <a:rPr lang="en-US" sz="1600" dirty="0" smtClean="0">
                <a:latin typeface="Calibri" pitchFamily="34" charset="0"/>
              </a:rPr>
              <a:t> and S. D. Dong, Chem. Rev., 1998, 98, 1997–2011.</a:t>
            </a:r>
          </a:p>
          <a:p>
            <a:r>
              <a:rPr lang="fr-FR" sz="1600" dirty="0" smtClean="0">
                <a:latin typeface="Calibri" pitchFamily="34" charset="0"/>
              </a:rPr>
              <a:t>12 J. </a:t>
            </a:r>
            <a:r>
              <a:rPr lang="fr-FR" sz="1600" dirty="0" err="1" smtClean="0">
                <a:latin typeface="Calibri" pitchFamily="34" charset="0"/>
              </a:rPr>
              <a:t>Bjerre</a:t>
            </a:r>
            <a:r>
              <a:rPr lang="fr-FR" sz="1600" dirty="0" smtClean="0">
                <a:latin typeface="Calibri" pitchFamily="34" charset="0"/>
              </a:rPr>
              <a:t>, C. Rousseau, L. </a:t>
            </a:r>
            <a:r>
              <a:rPr lang="fr-FR" sz="1600" dirty="0" err="1" smtClean="0">
                <a:latin typeface="Calibri" pitchFamily="34" charset="0"/>
              </a:rPr>
              <a:t>Marinescu</a:t>
            </a:r>
            <a:r>
              <a:rPr lang="fr-FR" sz="1600" dirty="0" smtClean="0">
                <a:latin typeface="Calibri" pitchFamily="34" charset="0"/>
              </a:rPr>
              <a:t> and M. Bols, </a:t>
            </a:r>
            <a:r>
              <a:rPr lang="fr-FR" sz="1600" dirty="0" err="1" smtClean="0">
                <a:latin typeface="Calibri" pitchFamily="34" charset="0"/>
              </a:rPr>
              <a:t>Appl</a:t>
            </a:r>
            <a:r>
              <a:rPr lang="fr-FR" sz="1600" dirty="0" smtClean="0">
                <a:latin typeface="Calibri" pitchFamily="34" charset="0"/>
              </a:rPr>
              <a:t>. </a:t>
            </a:r>
            <a:r>
              <a:rPr lang="nl-NL" sz="1600" dirty="0" smtClean="0">
                <a:latin typeface="Calibri" pitchFamily="34" charset="0"/>
              </a:rPr>
              <a:t>Microbiol. Biotechnol., 2008, 81, 1–11.</a:t>
            </a:r>
          </a:p>
          <a:p>
            <a:r>
              <a:rPr lang="en-US" sz="1600" dirty="0" smtClean="0">
                <a:latin typeface="Calibri" pitchFamily="34" charset="0"/>
              </a:rPr>
              <a:t>13 L. </a:t>
            </a:r>
            <a:r>
              <a:rPr lang="en-US" sz="1600" dirty="0" err="1" smtClean="0">
                <a:latin typeface="Calibri" pitchFamily="34" charset="0"/>
              </a:rPr>
              <a:t>Marinescu</a:t>
            </a:r>
            <a:r>
              <a:rPr lang="en-US" sz="1600" dirty="0" smtClean="0">
                <a:latin typeface="Calibri" pitchFamily="34" charset="0"/>
              </a:rPr>
              <a:t> and M. </a:t>
            </a:r>
            <a:r>
              <a:rPr lang="en-US" sz="1600" dirty="0" err="1" smtClean="0">
                <a:latin typeface="Calibri" pitchFamily="34" charset="0"/>
              </a:rPr>
              <a:t>Bols</a:t>
            </a:r>
            <a:r>
              <a:rPr lang="en-US" sz="1600" dirty="0" smtClean="0">
                <a:latin typeface="Calibri" pitchFamily="34" charset="0"/>
              </a:rPr>
              <a:t>, Trends </a:t>
            </a:r>
            <a:r>
              <a:rPr lang="en-US" sz="1600" dirty="0" err="1" smtClean="0">
                <a:latin typeface="Calibri" pitchFamily="34" charset="0"/>
              </a:rPr>
              <a:t>Glycosci</a:t>
            </a:r>
            <a:r>
              <a:rPr lang="en-US" sz="1600" dirty="0" smtClean="0">
                <a:latin typeface="Calibri" pitchFamily="34" charset="0"/>
              </a:rPr>
              <a:t>. </a:t>
            </a:r>
            <a:r>
              <a:rPr lang="en-US" sz="1600" dirty="0" err="1" smtClean="0">
                <a:latin typeface="Calibri" pitchFamily="34" charset="0"/>
              </a:rPr>
              <a:t>Glycotechnol</a:t>
            </a:r>
            <a:r>
              <a:rPr lang="en-US" sz="1600" dirty="0" smtClean="0">
                <a:latin typeface="Calibri" pitchFamily="34" charset="0"/>
              </a:rPr>
              <a:t>., </a:t>
            </a:r>
            <a:r>
              <a:rPr lang="el-GR" sz="1600" dirty="0" smtClean="0">
                <a:latin typeface="Calibri" pitchFamily="34" charset="0"/>
              </a:rPr>
              <a:t>2009, 21, 309–323.</a:t>
            </a:r>
          </a:p>
          <a:p>
            <a:r>
              <a:rPr lang="en-US" sz="1600" dirty="0" smtClean="0">
                <a:latin typeface="Calibri" pitchFamily="34" charset="0"/>
              </a:rPr>
              <a:t>14 D. J. Cram, </a:t>
            </a:r>
            <a:r>
              <a:rPr lang="en-US" sz="1600" dirty="0" err="1" smtClean="0">
                <a:latin typeface="Calibri" pitchFamily="34" charset="0"/>
              </a:rPr>
              <a:t>Angew</a:t>
            </a:r>
            <a:r>
              <a:rPr lang="en-US" sz="1600" dirty="0" smtClean="0">
                <a:latin typeface="Calibri" pitchFamily="34" charset="0"/>
              </a:rPr>
              <a:t>. Chem., Int. Ed. Engl., 1988, 27, 1009–1112.</a:t>
            </a:r>
          </a:p>
          <a:p>
            <a:r>
              <a:rPr lang="fr-FR" sz="1600" dirty="0" smtClean="0">
                <a:latin typeface="Calibri" pitchFamily="34" charset="0"/>
              </a:rPr>
              <a:t>15 D. </a:t>
            </a:r>
            <a:r>
              <a:rPr lang="fr-FR" sz="1600" dirty="0" err="1" smtClean="0">
                <a:latin typeface="Calibri" pitchFamily="34" charset="0"/>
              </a:rPr>
              <a:t>Astruc</a:t>
            </a:r>
            <a:r>
              <a:rPr lang="fr-FR" sz="1600" dirty="0" smtClean="0">
                <a:latin typeface="Calibri" pitchFamily="34" charset="0"/>
              </a:rPr>
              <a:t>, Nat. </a:t>
            </a:r>
            <a:r>
              <a:rPr lang="fr-FR" sz="1600" dirty="0" err="1" smtClean="0">
                <a:latin typeface="Calibri" pitchFamily="34" charset="0"/>
              </a:rPr>
              <a:t>Chem</a:t>
            </a:r>
            <a:r>
              <a:rPr lang="fr-FR" sz="1600" dirty="0" smtClean="0">
                <a:latin typeface="Calibri" pitchFamily="34" charset="0"/>
              </a:rPr>
              <a:t>., 2012, 4, 255–267.</a:t>
            </a:r>
            <a:endParaRPr lang="el-GR" sz="1600" dirty="0">
              <a:latin typeface="Calibri" pitchFamily="34" charset="0"/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1000100" y="5145488"/>
            <a:ext cx="8143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16 G. </a:t>
            </a:r>
            <a:r>
              <a:rPr lang="en-US" sz="1600" dirty="0" err="1" smtClean="0">
                <a:latin typeface="Calibri" pitchFamily="34" charset="0"/>
              </a:rPr>
              <a:t>Wulff</a:t>
            </a:r>
            <a:r>
              <a:rPr lang="en-US" sz="1600" dirty="0" smtClean="0">
                <a:latin typeface="Calibri" pitchFamily="34" charset="0"/>
              </a:rPr>
              <a:t>, Chem. Rev., 2002, 102, 1–27.</a:t>
            </a:r>
          </a:p>
          <a:p>
            <a:r>
              <a:rPr lang="en-US" sz="1600" dirty="0" smtClean="0">
                <a:latin typeface="Calibri" pitchFamily="34" charset="0"/>
              </a:rPr>
              <a:t>17 C. Alexander, L. Davidson and W. Hayes, Tetrahedron, </a:t>
            </a:r>
            <a:r>
              <a:rPr lang="el-GR" sz="1600" dirty="0" smtClean="0">
                <a:latin typeface="Calibri" pitchFamily="34" charset="0"/>
              </a:rPr>
              <a:t>2003, 59, 2025–2057.</a:t>
            </a:r>
          </a:p>
          <a:p>
            <a:r>
              <a:rPr lang="en-US" sz="1600" dirty="0" smtClean="0">
                <a:latin typeface="Calibri" pitchFamily="34" charset="0"/>
              </a:rPr>
              <a:t>18 G. </a:t>
            </a:r>
            <a:r>
              <a:rPr lang="en-US" sz="1600" dirty="0" err="1" smtClean="0">
                <a:latin typeface="Calibri" pitchFamily="34" charset="0"/>
              </a:rPr>
              <a:t>Wulff</a:t>
            </a:r>
            <a:r>
              <a:rPr lang="en-US" sz="1600" dirty="0" smtClean="0">
                <a:latin typeface="Calibri" pitchFamily="34" charset="0"/>
              </a:rPr>
              <a:t> and J. Liu, Acc. Chem. Res., 2012, 45, 239–247.</a:t>
            </a:r>
          </a:p>
          <a:p>
            <a:r>
              <a:rPr lang="en-US" sz="1600" dirty="0" smtClean="0">
                <a:latin typeface="Calibri" pitchFamily="34" charset="0"/>
              </a:rPr>
              <a:t>19 D. Chappell, B. W. Greenland and W. Hayes, in </a:t>
            </a:r>
            <a:r>
              <a:rPr lang="en-US" sz="1600" dirty="0" err="1" smtClean="0">
                <a:latin typeface="Calibri" pitchFamily="34" charset="0"/>
              </a:rPr>
              <a:t>Supramolecular</a:t>
            </a:r>
            <a:r>
              <a:rPr lang="en-US" sz="1600" dirty="0" smtClean="0">
                <a:latin typeface="Calibri" pitchFamily="34" charset="0"/>
              </a:rPr>
              <a:t> Chemistry: From Molecules to </a:t>
            </a:r>
            <a:r>
              <a:rPr lang="en-US" sz="1600" dirty="0" err="1" smtClean="0">
                <a:latin typeface="Calibri" pitchFamily="34" charset="0"/>
              </a:rPr>
              <a:t>Nanomaterials</a:t>
            </a:r>
            <a:r>
              <a:rPr lang="en-US" sz="1600" dirty="0" smtClean="0">
                <a:latin typeface="Calibri" pitchFamily="34" charset="0"/>
              </a:rPr>
              <a:t>, ed. J. W. Steed and P. A. Gale, John Wiley &amp; Sons, Ltd., 2012,</a:t>
            </a:r>
          </a:p>
          <a:p>
            <a:endParaRPr lang="el-GR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Τίτλος"/>
          <p:cNvSpPr>
            <a:spLocks noGrp="1"/>
          </p:cNvSpPr>
          <p:nvPr>
            <p:ph type="title"/>
          </p:nvPr>
        </p:nvSpPr>
        <p:spPr>
          <a:xfrm>
            <a:off x="2428860" y="-24"/>
            <a:ext cx="5857916" cy="857248"/>
          </a:xfrm>
        </p:spPr>
        <p:txBody>
          <a:bodyPr>
            <a:noAutofit/>
          </a:bodyPr>
          <a:lstStyle/>
          <a:p>
            <a:r>
              <a:rPr lang="el-GR" sz="3200" i="1" dirty="0" smtClean="0">
                <a:solidFill>
                  <a:schemeClr val="accent4"/>
                </a:solidFill>
              </a:rPr>
              <a:t>               Βιβλιογραφία</a:t>
            </a:r>
            <a:endParaRPr lang="el-GR" sz="3200" i="1" dirty="0">
              <a:solidFill>
                <a:schemeClr val="accent4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000100" y="714356"/>
            <a:ext cx="81439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Calibri" pitchFamily="34" charset="0"/>
              </a:rPr>
              <a:t>20 M. M. </a:t>
            </a:r>
            <a:r>
              <a:rPr lang="en-US" sz="1600" dirty="0" err="1" smtClean="0">
                <a:latin typeface="Calibri" pitchFamily="34" charset="0"/>
              </a:rPr>
              <a:t>Mader</a:t>
            </a:r>
            <a:r>
              <a:rPr lang="en-US" sz="1600" dirty="0" smtClean="0">
                <a:latin typeface="Calibri" pitchFamily="34" charset="0"/>
              </a:rPr>
              <a:t> and P. A. Bartlett, Chem. Rev., 1997, 97, </a:t>
            </a:r>
            <a:r>
              <a:rPr lang="el-GR" sz="1600" dirty="0" smtClean="0">
                <a:latin typeface="Calibri" pitchFamily="34" charset="0"/>
              </a:rPr>
              <a:t>1281–1301.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21 J. K. M. Sanders, Chem.–Eur. J., 1998, 4, 1378–1383.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22 Y. Z. Yin, Z. Y. Dong, Q. </a:t>
            </a:r>
            <a:r>
              <a:rPr lang="en-US" sz="1600" dirty="0" err="1" smtClean="0">
                <a:latin typeface="Calibri" pitchFamily="34" charset="0"/>
              </a:rPr>
              <a:t>Luo</a:t>
            </a:r>
            <a:r>
              <a:rPr lang="en-US" sz="1600" dirty="0" smtClean="0">
                <a:latin typeface="Calibri" pitchFamily="34" charset="0"/>
              </a:rPr>
              <a:t> and J. Q. Liu, </a:t>
            </a:r>
            <a:r>
              <a:rPr lang="en-US" sz="1600" dirty="0" err="1" smtClean="0">
                <a:latin typeface="Calibri" pitchFamily="34" charset="0"/>
              </a:rPr>
              <a:t>Prog</a:t>
            </a:r>
            <a:r>
              <a:rPr lang="en-US" sz="1600" dirty="0" smtClean="0">
                <a:latin typeface="Calibri" pitchFamily="34" charset="0"/>
              </a:rPr>
              <a:t>. </a:t>
            </a:r>
            <a:r>
              <a:rPr lang="en-US" sz="1600" dirty="0" err="1" smtClean="0">
                <a:latin typeface="Calibri" pitchFamily="34" charset="0"/>
              </a:rPr>
              <a:t>Polym</a:t>
            </a:r>
            <a:r>
              <a:rPr lang="en-US" sz="1600" dirty="0" smtClean="0">
                <a:latin typeface="Calibri" pitchFamily="34" charset="0"/>
              </a:rPr>
              <a:t>. Sci., </a:t>
            </a:r>
            <a:r>
              <a:rPr lang="el-GR" sz="1600" dirty="0" smtClean="0">
                <a:latin typeface="Calibri" pitchFamily="34" charset="0"/>
              </a:rPr>
              <a:t>2012, 37, 1476–1509.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23 B. </a:t>
            </a:r>
            <a:r>
              <a:rPr lang="en-US" sz="1600" dirty="0" err="1" smtClean="0">
                <a:latin typeface="Calibri" pitchFamily="34" charset="0"/>
              </a:rPr>
              <a:t>Geibel</a:t>
            </a:r>
            <a:r>
              <a:rPr lang="en-US" sz="1600" dirty="0" smtClean="0">
                <a:latin typeface="Calibri" pitchFamily="34" charset="0"/>
              </a:rPr>
              <a:t>, M. </a:t>
            </a:r>
            <a:r>
              <a:rPr lang="en-US" sz="1600" dirty="0" err="1" smtClean="0">
                <a:latin typeface="Calibri" pitchFamily="34" charset="0"/>
              </a:rPr>
              <a:t>Merschky</a:t>
            </a:r>
            <a:r>
              <a:rPr lang="en-US" sz="1600" dirty="0" smtClean="0">
                <a:latin typeface="Calibri" pitchFamily="34" charset="0"/>
              </a:rPr>
              <a:t>, C. </a:t>
            </a:r>
            <a:r>
              <a:rPr lang="en-US" sz="1600" dirty="0" err="1" smtClean="0">
                <a:latin typeface="Calibri" pitchFamily="34" charset="0"/>
              </a:rPr>
              <a:t>Rether</a:t>
            </a:r>
            <a:r>
              <a:rPr lang="en-US" sz="1600" dirty="0" smtClean="0">
                <a:latin typeface="Calibri" pitchFamily="34" charset="0"/>
              </a:rPr>
              <a:t> and C. Schmuck, in </a:t>
            </a:r>
            <a:r>
              <a:rPr lang="en-US" sz="1600" dirty="0" err="1" smtClean="0">
                <a:latin typeface="Calibri" pitchFamily="34" charset="0"/>
              </a:rPr>
              <a:t>Supramolecular</a:t>
            </a:r>
            <a:r>
              <a:rPr lang="en-US" sz="1600" dirty="0" smtClean="0">
                <a:latin typeface="Calibri" pitchFamily="34" charset="0"/>
              </a:rPr>
              <a:t> Chemistry: From Molecules to </a:t>
            </a:r>
            <a:r>
              <a:rPr lang="en-US" sz="1600" dirty="0" err="1" smtClean="0">
                <a:latin typeface="Calibri" pitchFamily="34" charset="0"/>
              </a:rPr>
              <a:t>Nanomaterials</a:t>
            </a:r>
            <a:r>
              <a:rPr lang="en-US" sz="1600" dirty="0" smtClean="0">
                <a:latin typeface="Calibri" pitchFamily="34" charset="0"/>
              </a:rPr>
              <a:t>, ed. J. W. Steed and P. A. Gale, John Wiley &amp; Sons, Ltd, 2012.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24 M. </a:t>
            </a:r>
            <a:r>
              <a:rPr lang="en-US" sz="1600" dirty="0" err="1" smtClean="0">
                <a:latin typeface="Calibri" pitchFamily="34" charset="0"/>
              </a:rPr>
              <a:t>Yoshizawa</a:t>
            </a:r>
            <a:r>
              <a:rPr lang="en-US" sz="1600" dirty="0" smtClean="0">
                <a:latin typeface="Calibri" pitchFamily="34" charset="0"/>
              </a:rPr>
              <a:t> and M. Fujita, Pure Appl. Chem., 2005, 77, </a:t>
            </a:r>
            <a:r>
              <a:rPr lang="el-GR" sz="1600" dirty="0" smtClean="0">
                <a:latin typeface="Calibri" pitchFamily="34" charset="0"/>
              </a:rPr>
              <a:t>1107–1112.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25 M. </a:t>
            </a:r>
            <a:r>
              <a:rPr lang="en-US" sz="1600" dirty="0" err="1" smtClean="0">
                <a:latin typeface="Calibri" pitchFamily="34" charset="0"/>
              </a:rPr>
              <a:t>Yoshizawa</a:t>
            </a:r>
            <a:r>
              <a:rPr lang="en-US" sz="1600" dirty="0" smtClean="0">
                <a:latin typeface="Calibri" pitchFamily="34" charset="0"/>
              </a:rPr>
              <a:t>, J. K. </a:t>
            </a:r>
            <a:r>
              <a:rPr lang="en-US" sz="1600" dirty="0" err="1" smtClean="0">
                <a:latin typeface="Calibri" pitchFamily="34" charset="0"/>
              </a:rPr>
              <a:t>Klosterman</a:t>
            </a:r>
            <a:r>
              <a:rPr lang="en-US" sz="1600" dirty="0" smtClean="0">
                <a:latin typeface="Calibri" pitchFamily="34" charset="0"/>
              </a:rPr>
              <a:t> and M. Fujita, </a:t>
            </a:r>
            <a:r>
              <a:rPr lang="en-US" sz="1600" dirty="0" err="1" smtClean="0">
                <a:latin typeface="Calibri" pitchFamily="34" charset="0"/>
              </a:rPr>
              <a:t>Angew</a:t>
            </a:r>
            <a:r>
              <a:rPr lang="en-US" sz="1600" dirty="0" smtClean="0">
                <a:latin typeface="Calibri" pitchFamily="34" charset="0"/>
              </a:rPr>
              <a:t>. </a:t>
            </a:r>
            <a:r>
              <a:rPr lang="de-DE" sz="1600" dirty="0" smtClean="0">
                <a:latin typeface="Calibri" pitchFamily="34" charset="0"/>
              </a:rPr>
              <a:t>Chem., Int. Ed., 2009, 48, 3418–3438.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26 M. D. </a:t>
            </a:r>
            <a:r>
              <a:rPr lang="en-US" sz="1600" dirty="0" err="1" smtClean="0">
                <a:latin typeface="Calibri" pitchFamily="34" charset="0"/>
              </a:rPr>
              <a:t>Pluth</a:t>
            </a:r>
            <a:r>
              <a:rPr lang="en-US" sz="1600" dirty="0" smtClean="0">
                <a:latin typeface="Calibri" pitchFamily="34" charset="0"/>
              </a:rPr>
              <a:t>, R. G. Bergman and K. N. Raymond, Acc. Chem. Res., 2009, 42, 1650–1659.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27 L. Ma, C. Abney and W. Lin, Chem. Soc. Rev., 2009, 38, </a:t>
            </a:r>
            <a:r>
              <a:rPr lang="el-GR" sz="1600" dirty="0" smtClean="0">
                <a:latin typeface="Calibri" pitchFamily="34" charset="0"/>
              </a:rPr>
              <a:t>1248–1256.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28 J. Lee, O. K. </a:t>
            </a:r>
            <a:r>
              <a:rPr lang="en-US" sz="1600" dirty="0" err="1" smtClean="0">
                <a:latin typeface="Calibri" pitchFamily="34" charset="0"/>
              </a:rPr>
              <a:t>Farha</a:t>
            </a:r>
            <a:r>
              <a:rPr lang="en-US" sz="1600" dirty="0" smtClean="0">
                <a:latin typeface="Calibri" pitchFamily="34" charset="0"/>
              </a:rPr>
              <a:t>, J. Roberts, K. A. </a:t>
            </a:r>
            <a:r>
              <a:rPr lang="en-US" sz="1600" dirty="0" err="1" smtClean="0">
                <a:latin typeface="Calibri" pitchFamily="34" charset="0"/>
              </a:rPr>
              <a:t>Scheidt</a:t>
            </a:r>
            <a:r>
              <a:rPr lang="en-US" sz="1600" dirty="0" smtClean="0">
                <a:latin typeface="Calibri" pitchFamily="34" charset="0"/>
              </a:rPr>
              <a:t>, S. T. Nguyen and J. T. </a:t>
            </a:r>
            <a:r>
              <a:rPr lang="en-US" sz="1600" dirty="0" err="1" smtClean="0">
                <a:latin typeface="Calibri" pitchFamily="34" charset="0"/>
              </a:rPr>
              <a:t>Hupp</a:t>
            </a:r>
            <a:r>
              <a:rPr lang="en-US" sz="1600" dirty="0" smtClean="0">
                <a:latin typeface="Calibri" pitchFamily="34" charset="0"/>
              </a:rPr>
              <a:t>, Chem. Soc. Rev., 2009, 38, 1450–1459.</a:t>
            </a:r>
            <a:endParaRPr lang="el-GR" sz="1600" dirty="0">
              <a:latin typeface="Calibri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000100" y="3406692"/>
            <a:ext cx="80724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 smtClean="0">
                <a:latin typeface="Calibri" pitchFamily="34" charset="0"/>
              </a:rPr>
              <a:t>29 A. Corma, H. Garcı´a and F. X. Llabre´s i Xamena, Chem. </a:t>
            </a:r>
            <a:r>
              <a:rPr lang="en-US" sz="1600" dirty="0" smtClean="0">
                <a:latin typeface="Calibri" pitchFamily="34" charset="0"/>
              </a:rPr>
              <a:t>Rev., 2010, 110, 4606–4655.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30 M. Yoon, R. </a:t>
            </a:r>
            <a:r>
              <a:rPr lang="en-US" sz="1600" dirty="0" err="1" smtClean="0">
                <a:latin typeface="Calibri" pitchFamily="34" charset="0"/>
              </a:rPr>
              <a:t>Srirambalaji</a:t>
            </a:r>
            <a:r>
              <a:rPr lang="en-US" sz="1600" dirty="0" smtClean="0">
                <a:latin typeface="Calibri" pitchFamily="34" charset="0"/>
              </a:rPr>
              <a:t> and K. Kim, Chem. Rev., 2012, </a:t>
            </a:r>
            <a:r>
              <a:rPr lang="el-GR" sz="1600" dirty="0" smtClean="0">
                <a:latin typeface="Calibri" pitchFamily="34" charset="0"/>
              </a:rPr>
              <a:t>112, 1196–1231.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31 T. R. Cook, Y. R. </a:t>
            </a:r>
            <a:r>
              <a:rPr lang="en-US" sz="1600" dirty="0" err="1" smtClean="0">
                <a:latin typeface="Calibri" pitchFamily="34" charset="0"/>
              </a:rPr>
              <a:t>Zheng</a:t>
            </a:r>
            <a:r>
              <a:rPr lang="en-US" sz="1600" dirty="0" smtClean="0">
                <a:latin typeface="Calibri" pitchFamily="34" charset="0"/>
              </a:rPr>
              <a:t> and P. J. </a:t>
            </a:r>
            <a:r>
              <a:rPr lang="en-US" sz="1600" dirty="0" err="1" smtClean="0">
                <a:latin typeface="Calibri" pitchFamily="34" charset="0"/>
              </a:rPr>
              <a:t>Stang</a:t>
            </a:r>
            <a:r>
              <a:rPr lang="en-US" sz="1600" dirty="0" smtClean="0">
                <a:latin typeface="Calibri" pitchFamily="34" charset="0"/>
              </a:rPr>
              <a:t>, Chem. Rev., 2013, </a:t>
            </a:r>
            <a:r>
              <a:rPr lang="el-GR" sz="1600" dirty="0" smtClean="0">
                <a:latin typeface="Calibri" pitchFamily="34" charset="0"/>
              </a:rPr>
              <a:t>113, 734–777.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32 T. </a:t>
            </a:r>
            <a:r>
              <a:rPr lang="en-US" sz="1600" dirty="0" err="1" smtClean="0">
                <a:latin typeface="Calibri" pitchFamily="34" charset="0"/>
              </a:rPr>
              <a:t>Tjivikua</a:t>
            </a:r>
            <a:r>
              <a:rPr lang="en-US" sz="1600" dirty="0" smtClean="0">
                <a:latin typeface="Calibri" pitchFamily="34" charset="0"/>
              </a:rPr>
              <a:t>, P. </a:t>
            </a:r>
            <a:r>
              <a:rPr lang="en-US" sz="1600" dirty="0" err="1" smtClean="0">
                <a:latin typeface="Calibri" pitchFamily="34" charset="0"/>
              </a:rPr>
              <a:t>Ballester</a:t>
            </a:r>
            <a:r>
              <a:rPr lang="en-US" sz="1600" dirty="0" smtClean="0">
                <a:latin typeface="Calibri" pitchFamily="34" charset="0"/>
              </a:rPr>
              <a:t> and J. </a:t>
            </a:r>
            <a:r>
              <a:rPr lang="en-US" sz="1600" dirty="0" err="1" smtClean="0">
                <a:latin typeface="Calibri" pitchFamily="34" charset="0"/>
              </a:rPr>
              <a:t>Rebek</a:t>
            </a:r>
            <a:r>
              <a:rPr lang="en-US" sz="1600" dirty="0" smtClean="0">
                <a:latin typeface="Calibri" pitchFamily="34" charset="0"/>
              </a:rPr>
              <a:t>, Jr., J. Am. Chem. Soc., </a:t>
            </a:r>
            <a:r>
              <a:rPr lang="el-GR" sz="1600" dirty="0" smtClean="0">
                <a:latin typeface="Calibri" pitchFamily="34" charset="0"/>
              </a:rPr>
              <a:t>1990, 112, 1249–1250.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33 J. </a:t>
            </a:r>
            <a:r>
              <a:rPr lang="en-US" sz="1600" dirty="0" err="1" smtClean="0">
                <a:latin typeface="Calibri" pitchFamily="34" charset="0"/>
              </a:rPr>
              <a:t>Rebek</a:t>
            </a:r>
            <a:r>
              <a:rPr lang="en-US" sz="1600" dirty="0" smtClean="0">
                <a:latin typeface="Calibri" pitchFamily="34" charset="0"/>
              </a:rPr>
              <a:t>, Jr., Acc. Chem. Res., 1984, 17, 258–264.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34 For recent reviews that deal with several strategies applied for the design of enzyme mimics see ref. 34–35: Z. Y. Dong, Y. G. Wang, Y. Z. Yin and J. Q. Liu, </a:t>
            </a:r>
            <a:r>
              <a:rPr lang="en-US" sz="1600" dirty="0" err="1" smtClean="0">
                <a:latin typeface="Calibri" pitchFamily="34" charset="0"/>
              </a:rPr>
              <a:t>Curr</a:t>
            </a:r>
            <a:r>
              <a:rPr lang="en-US" sz="1600" dirty="0" smtClean="0">
                <a:latin typeface="Calibri" pitchFamily="34" charset="0"/>
              </a:rPr>
              <a:t>. </a:t>
            </a:r>
            <a:r>
              <a:rPr lang="en-US" sz="1600" dirty="0" err="1" smtClean="0">
                <a:latin typeface="Calibri" pitchFamily="34" charset="0"/>
              </a:rPr>
              <a:t>Opin</a:t>
            </a:r>
            <a:r>
              <a:rPr lang="en-US" sz="1600" dirty="0" smtClean="0">
                <a:latin typeface="Calibri" pitchFamily="34" charset="0"/>
              </a:rPr>
              <a:t>. Colloid </a:t>
            </a:r>
            <a:r>
              <a:rPr lang="it-IT" sz="1600" dirty="0" smtClean="0">
                <a:latin typeface="Calibri" pitchFamily="34" charset="0"/>
              </a:rPr>
              <a:t>Interface Sci., 2011, 16, 451–458.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35 Z. Y. Dong, Q. </a:t>
            </a:r>
            <a:r>
              <a:rPr lang="en-US" sz="1600" dirty="0" err="1" smtClean="0">
                <a:latin typeface="Calibri" pitchFamily="34" charset="0"/>
              </a:rPr>
              <a:t>Luo</a:t>
            </a:r>
            <a:r>
              <a:rPr lang="en-US" sz="1600" dirty="0" smtClean="0">
                <a:latin typeface="Calibri" pitchFamily="34" charset="0"/>
              </a:rPr>
              <a:t> and J. Q. Liu, Chem. Soc. Rev., 2012, 41, </a:t>
            </a:r>
            <a:r>
              <a:rPr lang="el-GR" sz="1600" dirty="0" smtClean="0">
                <a:latin typeface="Calibri" pitchFamily="34" charset="0"/>
              </a:rPr>
              <a:t>7890–7908.</a:t>
            </a:r>
            <a:endParaRPr lang="el-GR" sz="1600" dirty="0">
              <a:latin typeface="Calibri" pitchFamily="34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1000100" y="5637930"/>
            <a:ext cx="8143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a-DK" sz="1600" dirty="0" smtClean="0">
                <a:latin typeface="Calibri" pitchFamily="34" charset="0"/>
              </a:rPr>
              <a:t>36 J. Yang, B. Gabriele, S. Belvedere, Y. Huang and R. Breslow, </a:t>
            </a:r>
            <a:r>
              <a:rPr lang="en-US" sz="1600" dirty="0" smtClean="0">
                <a:latin typeface="Calibri" pitchFamily="34" charset="0"/>
              </a:rPr>
              <a:t>J. Org. Chem., 2002, 67, 5057–5067.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37 F. Cuevas, S. Di Stefano, J. O. </a:t>
            </a:r>
            <a:r>
              <a:rPr lang="en-US" sz="1600" dirty="0" err="1" smtClean="0">
                <a:latin typeface="Calibri" pitchFamily="34" charset="0"/>
              </a:rPr>
              <a:t>Magrans</a:t>
            </a:r>
            <a:r>
              <a:rPr lang="en-US" sz="1600" dirty="0" smtClean="0">
                <a:latin typeface="Calibri" pitchFamily="34" charset="0"/>
              </a:rPr>
              <a:t>, P. </a:t>
            </a:r>
            <a:r>
              <a:rPr lang="en-US" sz="1600" dirty="0" err="1" smtClean="0">
                <a:latin typeface="Calibri" pitchFamily="34" charset="0"/>
              </a:rPr>
              <a:t>Prados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it-IT" sz="1600" dirty="0" smtClean="0">
                <a:latin typeface="Calibri" pitchFamily="34" charset="0"/>
              </a:rPr>
              <a:t>L. Mandolini and J. de Mendoza, Chem.–Eur. J., 2000, 6, </a:t>
            </a:r>
            <a:r>
              <a:rPr lang="el-GR" sz="1600" dirty="0" smtClean="0">
                <a:latin typeface="Calibri" pitchFamily="34" charset="0"/>
              </a:rPr>
              <a:t>3228–3234.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Τίτλος"/>
          <p:cNvSpPr>
            <a:spLocks noGrp="1"/>
          </p:cNvSpPr>
          <p:nvPr>
            <p:ph type="title"/>
          </p:nvPr>
        </p:nvSpPr>
        <p:spPr>
          <a:xfrm>
            <a:off x="2428860" y="-24"/>
            <a:ext cx="5857916" cy="857248"/>
          </a:xfrm>
        </p:spPr>
        <p:txBody>
          <a:bodyPr>
            <a:noAutofit/>
          </a:bodyPr>
          <a:lstStyle/>
          <a:p>
            <a:r>
              <a:rPr lang="el-GR" sz="3200" i="1" dirty="0" smtClean="0">
                <a:solidFill>
                  <a:schemeClr val="accent4"/>
                </a:solidFill>
              </a:rPr>
              <a:t>               Βιβλιογραφία</a:t>
            </a:r>
            <a:endParaRPr lang="el-GR" sz="3200" i="1" dirty="0">
              <a:solidFill>
                <a:schemeClr val="accent4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000100" y="666351"/>
            <a:ext cx="81439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 smtClean="0">
                <a:latin typeface="Calibri" pitchFamily="34" charset="0"/>
              </a:rPr>
              <a:t>38 J. de Mendoza, V. Alca´zar, E. Botana, A. Gala´n, G. Lu, J. O. Magrans, M. Martı´n-Portugue´s, P. Prados, A. Salmero´n, </a:t>
            </a:r>
            <a:r>
              <a:rPr lang="it-IT" sz="1600" dirty="0" smtClean="0">
                <a:latin typeface="Calibri" pitchFamily="34" charset="0"/>
              </a:rPr>
              <a:t>J. Sa´nchez-Quesada, C. Seel and M. Segura, Pure Appl. Chem., </a:t>
            </a:r>
            <a:r>
              <a:rPr lang="el-GR" sz="1600" dirty="0" smtClean="0">
                <a:latin typeface="Calibri" pitchFamily="34" charset="0"/>
              </a:rPr>
              <a:t>1997, 69, 577–582.</a:t>
            </a:r>
          </a:p>
          <a:p>
            <a:pPr algn="just"/>
            <a:r>
              <a:rPr lang="fr-FR" sz="1600" dirty="0" smtClean="0">
                <a:latin typeface="Calibri" pitchFamily="34" charset="0"/>
              </a:rPr>
              <a:t>39 J. O. </a:t>
            </a:r>
            <a:r>
              <a:rPr lang="fr-FR" sz="1600" dirty="0" err="1" smtClean="0">
                <a:latin typeface="Calibri" pitchFamily="34" charset="0"/>
              </a:rPr>
              <a:t>Magrans</a:t>
            </a:r>
            <a:r>
              <a:rPr lang="fr-FR" sz="1600" dirty="0" smtClean="0">
                <a:latin typeface="Calibri" pitchFamily="34" charset="0"/>
              </a:rPr>
              <a:t>, A. R. Ortiz, A. </a:t>
            </a:r>
            <a:r>
              <a:rPr lang="fr-FR" sz="1600" dirty="0" err="1" smtClean="0">
                <a:latin typeface="Calibri" pitchFamily="34" charset="0"/>
              </a:rPr>
              <a:t>Molins</a:t>
            </a:r>
            <a:r>
              <a:rPr lang="fr-FR" sz="1600" dirty="0" smtClean="0">
                <a:latin typeface="Calibri" pitchFamily="34" charset="0"/>
              </a:rPr>
              <a:t>, P. H. P. </a:t>
            </a:r>
            <a:r>
              <a:rPr lang="fr-FR" sz="1600" dirty="0" err="1" smtClean="0">
                <a:latin typeface="Calibri" pitchFamily="34" charset="0"/>
              </a:rPr>
              <a:t>Lebouille</a:t>
            </a:r>
            <a:r>
              <a:rPr lang="fr-FR" sz="1600" dirty="0" smtClean="0">
                <a:latin typeface="Calibri" pitchFamily="34" charset="0"/>
              </a:rPr>
              <a:t>, </a:t>
            </a:r>
            <a:r>
              <a:rPr lang="pt-BR" sz="1600" dirty="0" smtClean="0">
                <a:latin typeface="Calibri" pitchFamily="34" charset="0"/>
              </a:rPr>
              <a:t>J. Sa´nchez-Quesada, P. Prados, M. Pons, F. Gago and </a:t>
            </a:r>
            <a:r>
              <a:rPr lang="en-US" sz="1600" dirty="0" smtClean="0">
                <a:latin typeface="Calibri" pitchFamily="34" charset="0"/>
              </a:rPr>
              <a:t>J. de Mendoza, </a:t>
            </a:r>
            <a:r>
              <a:rPr lang="en-US" sz="1600" dirty="0" err="1" smtClean="0">
                <a:latin typeface="Calibri" pitchFamily="34" charset="0"/>
              </a:rPr>
              <a:t>Angew</a:t>
            </a:r>
            <a:r>
              <a:rPr lang="en-US" sz="1600" dirty="0" smtClean="0">
                <a:latin typeface="Calibri" pitchFamily="34" charset="0"/>
              </a:rPr>
              <a:t>. Chem., Int. Ed. Engl., 1996, 35, </a:t>
            </a:r>
            <a:r>
              <a:rPr lang="el-GR" sz="1600" dirty="0" smtClean="0">
                <a:latin typeface="Calibri" pitchFamily="34" charset="0"/>
              </a:rPr>
              <a:t>1712–1715.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40 D. J. Cram, P. Y.-S. Lam and S. P. Ho, J. Am. Chem. Soc., </a:t>
            </a:r>
            <a:r>
              <a:rPr lang="el-GR" sz="1600" dirty="0" smtClean="0">
                <a:latin typeface="Calibri" pitchFamily="34" charset="0"/>
              </a:rPr>
              <a:t>1986, 108, 839–841.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41 Y. Chao and D. J. Cram, J. Am. Chem. Soc., 1976, 98, </a:t>
            </a:r>
            <a:r>
              <a:rPr lang="el-GR" sz="1600" dirty="0" smtClean="0">
                <a:latin typeface="Calibri" pitchFamily="34" charset="0"/>
              </a:rPr>
              <a:t>1015–1017.</a:t>
            </a:r>
          </a:p>
          <a:p>
            <a:pPr algn="just"/>
            <a:r>
              <a:rPr lang="it-IT" sz="1600" dirty="0" smtClean="0">
                <a:latin typeface="Calibri" pitchFamily="34" charset="0"/>
              </a:rPr>
              <a:t>42 P. Scrimin, P. Tecilla, U. Tonellato and N. Vignaga, J. Chem. </a:t>
            </a:r>
            <a:r>
              <a:rPr lang="en-US" sz="1600" dirty="0" smtClean="0">
                <a:latin typeface="Calibri" pitchFamily="34" charset="0"/>
              </a:rPr>
              <a:t>Soc., Chem. </a:t>
            </a:r>
            <a:r>
              <a:rPr lang="en-US" sz="1600" dirty="0" err="1" smtClean="0">
                <a:latin typeface="Calibri" pitchFamily="34" charset="0"/>
              </a:rPr>
              <a:t>Commun</a:t>
            </a:r>
            <a:r>
              <a:rPr lang="en-US" sz="1600" dirty="0" smtClean="0">
                <a:latin typeface="Calibri" pitchFamily="34" charset="0"/>
              </a:rPr>
              <a:t>., 1991, 7, 449–451.</a:t>
            </a:r>
          </a:p>
          <a:p>
            <a:pPr algn="just"/>
            <a:r>
              <a:rPr lang="it-IT" sz="1600" dirty="0" smtClean="0">
                <a:latin typeface="Calibri" pitchFamily="34" charset="0"/>
              </a:rPr>
              <a:t>43 R. Cacciapaglia, S. Di Stefano and L. Mandolini, Acc. Chem.</a:t>
            </a:r>
            <a:r>
              <a:rPr lang="en-US" sz="1600" dirty="0" smtClean="0">
                <a:latin typeface="Calibri" pitchFamily="34" charset="0"/>
              </a:rPr>
              <a:t>Res., 2004, 37, 113–122.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44 B. L. </a:t>
            </a:r>
            <a:r>
              <a:rPr lang="en-US" sz="1600" dirty="0" err="1" smtClean="0">
                <a:latin typeface="Calibri" pitchFamily="34" charset="0"/>
              </a:rPr>
              <a:t>Tsao</a:t>
            </a:r>
            <a:r>
              <a:rPr lang="en-US" sz="1600" dirty="0" smtClean="0">
                <a:latin typeface="Calibri" pitchFamily="34" charset="0"/>
              </a:rPr>
              <a:t>, R. J. </a:t>
            </a:r>
            <a:r>
              <a:rPr lang="en-US" sz="1600" dirty="0" err="1" smtClean="0">
                <a:latin typeface="Calibri" pitchFamily="34" charset="0"/>
              </a:rPr>
              <a:t>Pieters</a:t>
            </a:r>
            <a:r>
              <a:rPr lang="en-US" sz="1600" dirty="0" smtClean="0">
                <a:latin typeface="Calibri" pitchFamily="34" charset="0"/>
              </a:rPr>
              <a:t> and J. </a:t>
            </a:r>
            <a:r>
              <a:rPr lang="en-US" sz="1600" dirty="0" err="1" smtClean="0">
                <a:latin typeface="Calibri" pitchFamily="34" charset="0"/>
              </a:rPr>
              <a:t>Rebek</a:t>
            </a:r>
            <a:r>
              <a:rPr lang="en-US" sz="1600" dirty="0" smtClean="0">
                <a:latin typeface="Calibri" pitchFamily="34" charset="0"/>
              </a:rPr>
              <a:t>, Jr., J. Am. Chem. Soc., </a:t>
            </a:r>
            <a:r>
              <a:rPr lang="el-GR" sz="1600" dirty="0" smtClean="0">
                <a:latin typeface="Calibri" pitchFamily="34" charset="0"/>
              </a:rPr>
              <a:t>1995, 117, 2210–2213.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45 P. </a:t>
            </a:r>
            <a:r>
              <a:rPr lang="en-US" sz="1600" dirty="0" err="1" smtClean="0">
                <a:latin typeface="Calibri" pitchFamily="34" charset="0"/>
              </a:rPr>
              <a:t>Mattei</a:t>
            </a:r>
            <a:r>
              <a:rPr lang="en-US" sz="1600" dirty="0" smtClean="0">
                <a:latin typeface="Calibri" pitchFamily="34" charset="0"/>
              </a:rPr>
              <a:t> and F. </a:t>
            </a:r>
            <a:r>
              <a:rPr lang="en-US" sz="1600" dirty="0" err="1" smtClean="0">
                <a:latin typeface="Calibri" pitchFamily="34" charset="0"/>
              </a:rPr>
              <a:t>Diederich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</a:rPr>
              <a:t>Helv</a:t>
            </a:r>
            <a:r>
              <a:rPr lang="en-US" sz="1600" dirty="0" smtClean="0">
                <a:latin typeface="Calibri" pitchFamily="34" charset="0"/>
              </a:rPr>
              <a:t>. </a:t>
            </a:r>
            <a:r>
              <a:rPr lang="en-US" sz="1600" dirty="0" err="1" smtClean="0">
                <a:latin typeface="Calibri" pitchFamily="34" charset="0"/>
              </a:rPr>
              <a:t>Chim</a:t>
            </a:r>
            <a:r>
              <a:rPr lang="en-US" sz="1600" dirty="0" smtClean="0">
                <a:latin typeface="Calibri" pitchFamily="34" charset="0"/>
              </a:rPr>
              <a:t>. </a:t>
            </a:r>
            <a:r>
              <a:rPr lang="en-US" sz="1600" dirty="0" err="1" smtClean="0">
                <a:latin typeface="Calibri" pitchFamily="34" charset="0"/>
              </a:rPr>
              <a:t>Acta</a:t>
            </a:r>
            <a:r>
              <a:rPr lang="en-US" sz="1600" dirty="0" smtClean="0">
                <a:latin typeface="Calibri" pitchFamily="34" charset="0"/>
              </a:rPr>
              <a:t>, 1997, 80,</a:t>
            </a:r>
            <a:r>
              <a:rPr lang="el-GR" sz="1600" dirty="0" smtClean="0">
                <a:latin typeface="Calibri" pitchFamily="34" charset="0"/>
              </a:rPr>
              <a:t>1555–1588.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46 J. Wolfe, D. Nemeth, A. </a:t>
            </a:r>
            <a:r>
              <a:rPr lang="en-US" sz="1600" dirty="0" err="1" smtClean="0">
                <a:latin typeface="Calibri" pitchFamily="34" charset="0"/>
              </a:rPr>
              <a:t>Costero</a:t>
            </a:r>
            <a:r>
              <a:rPr lang="en-US" sz="1600" dirty="0" smtClean="0">
                <a:latin typeface="Calibri" pitchFamily="34" charset="0"/>
              </a:rPr>
              <a:t> and J. </a:t>
            </a:r>
            <a:r>
              <a:rPr lang="en-US" sz="1600" dirty="0" err="1" smtClean="0">
                <a:latin typeface="Calibri" pitchFamily="34" charset="0"/>
              </a:rPr>
              <a:t>Rebek</a:t>
            </a:r>
            <a:r>
              <a:rPr lang="en-US" sz="1600" dirty="0" smtClean="0">
                <a:latin typeface="Calibri" pitchFamily="34" charset="0"/>
              </a:rPr>
              <a:t>, Jr., J. Am. Chem. Soc., 1988, 110, 983–984.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47 T. R. Kelly, C. Zhao and G. J. Bridger, J. Am. Chem. Soc., </a:t>
            </a:r>
            <a:r>
              <a:rPr lang="el-GR" sz="1600" dirty="0" smtClean="0">
                <a:latin typeface="Calibri" pitchFamily="34" charset="0"/>
              </a:rPr>
              <a:t>1989, 111, 3744–3745.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48 T. R. Kelly, G. J. Bridger and C. Zhao, J. Am. Chem. Soc., </a:t>
            </a:r>
            <a:r>
              <a:rPr lang="el-GR" sz="1600" dirty="0" smtClean="0">
                <a:latin typeface="Calibri" pitchFamily="34" charset="0"/>
              </a:rPr>
              <a:t>1990, 112, 8024–8034.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49 P. </a:t>
            </a:r>
            <a:r>
              <a:rPr lang="en-US" sz="1600" dirty="0" err="1" smtClean="0">
                <a:latin typeface="Calibri" pitchFamily="34" charset="0"/>
              </a:rPr>
              <a:t>Tecilla</a:t>
            </a:r>
            <a:r>
              <a:rPr lang="en-US" sz="1600" dirty="0" smtClean="0">
                <a:latin typeface="Calibri" pitchFamily="34" charset="0"/>
              </a:rPr>
              <a:t>, S.-K. Chang and A. D. Hamilton, J. Am. Chem. Soc., 1990, 112, 9586–9590.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50 For the binding properties of </a:t>
            </a:r>
            <a:r>
              <a:rPr lang="en-US" sz="1600" dirty="0" err="1" smtClean="0">
                <a:latin typeface="Calibri" pitchFamily="34" charset="0"/>
              </a:rPr>
              <a:t>cyclodextrins</a:t>
            </a:r>
            <a:r>
              <a:rPr lang="en-US" sz="1600" dirty="0" smtClean="0">
                <a:latin typeface="Calibri" pitchFamily="34" charset="0"/>
              </a:rPr>
              <a:t> see the following review: M. V. </a:t>
            </a:r>
            <a:r>
              <a:rPr lang="en-US" sz="1600" dirty="0" err="1" smtClean="0">
                <a:latin typeface="Calibri" pitchFamily="34" charset="0"/>
              </a:rPr>
              <a:t>Rekharsky</a:t>
            </a:r>
            <a:r>
              <a:rPr lang="en-US" sz="1600" dirty="0" smtClean="0">
                <a:latin typeface="Calibri" pitchFamily="34" charset="0"/>
              </a:rPr>
              <a:t> and Y. Inoue, Chem. Rev., 1998, 98, </a:t>
            </a:r>
            <a:r>
              <a:rPr lang="el-GR" sz="1600" dirty="0" smtClean="0">
                <a:latin typeface="Calibri" pitchFamily="34" charset="0"/>
              </a:rPr>
              <a:t>1875–1917.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51 For the </a:t>
            </a:r>
            <a:r>
              <a:rPr lang="en-US" sz="1600" dirty="0" err="1" smtClean="0">
                <a:latin typeface="Calibri" pitchFamily="34" charset="0"/>
              </a:rPr>
              <a:t>complexation</a:t>
            </a:r>
            <a:r>
              <a:rPr lang="en-US" sz="1600" dirty="0" smtClean="0">
                <a:latin typeface="Calibri" pitchFamily="34" charset="0"/>
              </a:rPr>
              <a:t> properties of </a:t>
            </a:r>
            <a:r>
              <a:rPr lang="en-US" sz="1600" dirty="0" err="1" smtClean="0">
                <a:latin typeface="Calibri" pitchFamily="34" charset="0"/>
              </a:rPr>
              <a:t>cyclodextrins</a:t>
            </a:r>
            <a:r>
              <a:rPr lang="en-US" sz="1600" dirty="0" smtClean="0">
                <a:latin typeface="Calibri" pitchFamily="34" charset="0"/>
              </a:rPr>
              <a:t> and other hosts see the following review: K. N. </a:t>
            </a:r>
            <a:r>
              <a:rPr lang="en-US" sz="1600" dirty="0" err="1" smtClean="0">
                <a:latin typeface="Calibri" pitchFamily="34" charset="0"/>
              </a:rPr>
              <a:t>Houk</a:t>
            </a:r>
            <a:r>
              <a:rPr lang="en-US" sz="1600" dirty="0" smtClean="0">
                <a:latin typeface="Calibri" pitchFamily="34" charset="0"/>
              </a:rPr>
              <a:t>, A. G. Leach, S. P. Kim and X. Zhang, </a:t>
            </a:r>
            <a:r>
              <a:rPr lang="en-US" sz="1600" dirty="0" err="1" smtClean="0">
                <a:latin typeface="Calibri" pitchFamily="34" charset="0"/>
              </a:rPr>
              <a:t>Angew</a:t>
            </a:r>
            <a:r>
              <a:rPr lang="en-US" sz="1600" dirty="0" smtClean="0">
                <a:latin typeface="Calibri" pitchFamily="34" charset="0"/>
              </a:rPr>
              <a:t>. Chem., Int. Ed., 2003, 42, </a:t>
            </a:r>
            <a:r>
              <a:rPr lang="el-GR" sz="1600" dirty="0" smtClean="0">
                <a:latin typeface="Calibri" pitchFamily="34" charset="0"/>
              </a:rPr>
              <a:t>4872–4897.</a:t>
            </a:r>
          </a:p>
          <a:p>
            <a:pPr algn="just"/>
            <a:r>
              <a:rPr lang="en-US" sz="1600" dirty="0" smtClean="0">
                <a:latin typeface="Calibri" pitchFamily="34" charset="0"/>
              </a:rPr>
              <a:t>52 A. J. Kirby, </a:t>
            </a:r>
            <a:r>
              <a:rPr lang="en-US" sz="1600" dirty="0" err="1" smtClean="0">
                <a:latin typeface="Calibri" pitchFamily="34" charset="0"/>
              </a:rPr>
              <a:t>Angew</a:t>
            </a:r>
            <a:r>
              <a:rPr lang="en-US" sz="1600" dirty="0" smtClean="0">
                <a:latin typeface="Calibri" pitchFamily="34" charset="0"/>
              </a:rPr>
              <a:t>. Chem., Int. Ed. Engl., 1996, 35, 707–724.</a:t>
            </a:r>
            <a:endParaRPr lang="el-GR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- Τίτλος"/>
          <p:cNvSpPr>
            <a:spLocks noGrp="1"/>
          </p:cNvSpPr>
          <p:nvPr>
            <p:ph type="title"/>
          </p:nvPr>
        </p:nvSpPr>
        <p:spPr>
          <a:xfrm>
            <a:off x="2071670" y="71414"/>
            <a:ext cx="5857916" cy="857248"/>
          </a:xfrm>
        </p:spPr>
        <p:txBody>
          <a:bodyPr>
            <a:noAutofit/>
          </a:bodyPr>
          <a:lstStyle/>
          <a:p>
            <a:r>
              <a:rPr lang="el-GR" sz="3200" i="1" dirty="0" smtClean="0">
                <a:solidFill>
                  <a:schemeClr val="accent4"/>
                </a:solidFill>
              </a:rPr>
              <a:t>Ευχαριστώ για την προσοχή σας!!!</a:t>
            </a:r>
            <a:endParaRPr lang="el-GR" sz="3200" i="1" dirty="0">
              <a:solidFill>
                <a:schemeClr val="accent4"/>
              </a:solidFill>
            </a:endParaRPr>
          </a:p>
        </p:txBody>
      </p:sp>
      <p:pic>
        <p:nvPicPr>
          <p:cNvPr id="136196" name="Picture 4" descr="http://www.healthytravelblog.com/wp-content/uploads/2013/12/Thank-you-post-it_Xoombi.jpg"/>
          <p:cNvPicPr>
            <a:picLocks noChangeAspect="1" noChangeArrowheads="1"/>
          </p:cNvPicPr>
          <p:nvPr/>
        </p:nvPicPr>
        <p:blipFill>
          <a:blip r:embed="rId2"/>
          <a:srcRect l="6035" r="4310"/>
          <a:stretch>
            <a:fillRect/>
          </a:stretch>
        </p:blipFill>
        <p:spPr bwMode="auto">
          <a:xfrm>
            <a:off x="2071670" y="1571612"/>
            <a:ext cx="5857916" cy="4086663"/>
          </a:xfrm>
          <a:prstGeom prst="rect">
            <a:avLst/>
          </a:prstGeom>
          <a:noFill/>
        </p:spPr>
      </p:pic>
      <p:pic>
        <p:nvPicPr>
          <p:cNvPr id="136194" name="Picture 2" descr="http://londonthameside.co.uk/images/AnimatedThankYouFeatherPen.gif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33848" y="476236"/>
            <a:ext cx="2038350" cy="1095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            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Ιστορική Αναδρομή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000100" y="642918"/>
            <a:ext cx="7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1873, περιγραφή διαμοριακών δυνάμεων από τον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Johannes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Diderik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van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der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Waals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000100" y="1018744"/>
            <a:ext cx="7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91,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‘’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cyclodextrin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synthesis &amp; complexes’’  A. Villiers 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1000100" y="1415465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93, Alfred Werner (Nobel Prize Chemistry 1913),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Χημεία συναρμογής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κορεσμένα </a:t>
            </a:r>
            <a:r>
              <a:rPr lang="el-GR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ηλεκτρονιακά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μόρια έχουν την τάση σχηματισμού συμπλόκων.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882" t="24687" r="4883" b="18125"/>
          <a:stretch>
            <a:fillRect/>
          </a:stretch>
        </p:blipFill>
        <p:spPr bwMode="auto">
          <a:xfrm>
            <a:off x="1928794" y="3071810"/>
            <a:ext cx="6000792" cy="23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            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Ιστορική Αναδρομή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000100" y="642918"/>
            <a:ext cx="7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1873, περιγραφή διαμοριακών δυνάμεων από τον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Johannes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Diderik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van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der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Waals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000100" y="1018744"/>
            <a:ext cx="7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91, “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Cyclodextrin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synthesis &amp; complexes’’  A. Villiers 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1000100" y="1415465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93, Alfred Werner (Nobel Prize Chemistry 1913),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Χημεία συναρμογής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κορεσμένα </a:t>
            </a:r>
            <a:r>
              <a:rPr lang="el-GR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ηλεκτρονιακά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μόρια έχουν την τάση σχηματισμού συμπλόκων.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2500298" y="2285992"/>
          <a:ext cx="4429156" cy="4157670"/>
        </p:xfrm>
        <a:graphic>
          <a:graphicData uri="http://schemas.openxmlformats.org/presentationml/2006/ole">
            <p:oleObj spid="_x0000_s101378" name="CS ChemDraw Drawing" r:id="rId4" imgW="4117497" imgH="3866204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            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Ιστορική Αναδρομή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000100" y="642918"/>
            <a:ext cx="7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1873, περιγραφή διαμοριακών δυνάμεων από τον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Johannes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Diderik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van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der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Waals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000100" y="1018744"/>
            <a:ext cx="7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91,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‘’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cyclodextrin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synthesis &amp; complexes’’  A. Villiers 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1000100" y="1415465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93, Alfred Werner (Nobel Prize Chemistry 1913),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Χημεία συναρμογής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κορεσμένα </a:t>
            </a:r>
            <a:r>
              <a:rPr lang="el-GR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ηλεκτρονιακά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μόρια έχουν την τάση σχηματισμού συμπλόκων.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28125" t="40312" r="25000" b="32500"/>
          <a:stretch>
            <a:fillRect/>
          </a:stretch>
        </p:blipFill>
        <p:spPr bwMode="auto">
          <a:xfrm>
            <a:off x="1785918" y="2714620"/>
            <a:ext cx="630621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00066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Calibri" pitchFamily="34" charset="0"/>
              </a:rPr>
              <a:t>                                       </a:t>
            </a:r>
            <a:r>
              <a:rPr lang="el-GR" sz="2400" dirty="0" smtClean="0">
                <a:solidFill>
                  <a:srgbClr val="0070C0"/>
                </a:solidFill>
                <a:latin typeface="Calibri" pitchFamily="34" charset="0"/>
              </a:rPr>
              <a:t>Ιστορική Αναδρομή</a:t>
            </a:r>
            <a:endParaRPr lang="el-GR" sz="2400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000100" y="571480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94,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περιγραφή αλληλεπιδράσεων ενζύμου-υποστρώματος από τον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Hermann Emil Fischer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Nobel Prize Chemistry 1902) (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μοριακή αναγνώριση,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Host-guest Chemistry)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000100" y="1201151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906, Paul Ehrlich (Nobel Prize Medicine 1908).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Ανοσολογία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’’μόρια που δεν δεσμεύονται δεν αντιδρούν’’ </a:t>
            </a:r>
            <a:r>
              <a:rPr lang="el-GR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Corpora non </a:t>
            </a:r>
            <a:r>
              <a:rPr lang="en-US" sz="1600" i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agunt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nisi </a:t>
            </a:r>
            <a:r>
              <a:rPr lang="en-US" sz="1600" i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fixata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l-GR" sz="1600" i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000100" y="1876000"/>
            <a:ext cx="7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920, Latimer &amp;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Rodebush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l-GR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Δεσμοί υδρογόνου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l-GR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2285984" y="2559575"/>
            <a:ext cx="5072098" cy="358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6980" name="AutoShape 4" descr="https://chimmeral.files.wordpress.com/2014/03/enzyme-substrate-complex-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26981" name="Picture 5" descr="C:\Users\Θανάσης\Desktop\enzyme-substrate-complex-o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8205" y="5786454"/>
            <a:ext cx="2285973" cy="1285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Ηλιοστάσιο">
  <a:themeElements>
    <a:clrScheme name="Ηλιοστάσιο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Ηλιοστάσιο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Ηλιοστάσιο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5385</TotalTime>
  <Words>3033</Words>
  <Application>Microsoft Office PowerPoint</Application>
  <PresentationFormat>Προβολή στην οθόνη (4:3)</PresentationFormat>
  <Paragraphs>361</Paragraphs>
  <Slides>56</Slides>
  <Notes>7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56</vt:i4>
      </vt:variant>
    </vt:vector>
  </HeadingPairs>
  <TitlesOfParts>
    <vt:vector size="58" baseType="lpstr">
      <vt:lpstr>Ηλιοστάσιο</vt:lpstr>
      <vt:lpstr>CS ChemDraw Drawing</vt:lpstr>
      <vt:lpstr>Χημεία Μακροκυκλικών Συστημάτων</vt:lpstr>
      <vt:lpstr>Διαφάνεια 2</vt:lpstr>
      <vt:lpstr>                           Τι είναι η Yπερμοριακή Χημεία;</vt:lpstr>
      <vt:lpstr>                           Τι είναι η Yπερμοριακή Χημεία;</vt:lpstr>
      <vt:lpstr>                           Τι είναι η Yπερμοριακή Χημεία;</vt:lpstr>
      <vt:lpstr>                                       Ιστορική Αναδρομή</vt:lpstr>
      <vt:lpstr>                                       Ιστορική Αναδρομή</vt:lpstr>
      <vt:lpstr>                                       Ιστορική Αναδρομή</vt:lpstr>
      <vt:lpstr>                                       Ιστορική Αναδρομή</vt:lpstr>
      <vt:lpstr>                                       Ιστορική Αναδρομή</vt:lpstr>
      <vt:lpstr>                                       Ιστορική Αναδρομή</vt:lpstr>
      <vt:lpstr>                                       Ιστορική Αναδρομή</vt:lpstr>
      <vt:lpstr>                           Υπερμοριακές Αλληλεπιδράσεις</vt:lpstr>
      <vt:lpstr>                           Υπερμοριακές Αλληλεπιδράσεις</vt:lpstr>
      <vt:lpstr>                           Υπερμοριακές Αλληλεπιδράσεις</vt:lpstr>
      <vt:lpstr>                           Υπερμοριακές Αλληλεπιδράσεις</vt:lpstr>
      <vt:lpstr>                           Υπερμοριακές Αλληλεπιδράσεις</vt:lpstr>
      <vt:lpstr>                           Υπερμοριακές Αλληλεπιδράσεις</vt:lpstr>
      <vt:lpstr>                           Υπερμοριακές Αλληλεπιδράσεις</vt:lpstr>
      <vt:lpstr>                           Υπερμοριακές Αλληλεπιδράσεις</vt:lpstr>
      <vt:lpstr>             Στρατηγικές σύνθεσης υπερμοριακών συστημάτων</vt:lpstr>
      <vt:lpstr>Βιοεμπνεόμενα υπερμοριακά συστήματα</vt:lpstr>
      <vt:lpstr>Βιοεμπνεόμενα υπερμοριακά συστήματα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Βιοεμπνεόμενα υπερμοριακά συστήματα</vt:lpstr>
      <vt:lpstr>Διαφάνεια 39</vt:lpstr>
      <vt:lpstr>Διαφάνεια 40</vt:lpstr>
      <vt:lpstr>Διαφάνεια 41</vt:lpstr>
      <vt:lpstr>Διαφάνεια 42</vt:lpstr>
      <vt:lpstr>Διαφάνεια 43</vt:lpstr>
      <vt:lpstr>Βιοεμπνεόμενα υπερμοριακά συστήματα</vt:lpstr>
      <vt:lpstr>Διαφάνεια 45</vt:lpstr>
      <vt:lpstr>Διαφάνεια 46</vt:lpstr>
      <vt:lpstr>Διαφάνεια 47</vt:lpstr>
      <vt:lpstr>Βιοεμπνεόμενα υπερμοριακά συστήματα</vt:lpstr>
      <vt:lpstr>Διαφάνεια 49</vt:lpstr>
      <vt:lpstr>Διαφάνεια 50</vt:lpstr>
      <vt:lpstr>Βιοεμπνεόμενα υπερμοριακά συστήματα</vt:lpstr>
      <vt:lpstr>Διαφάνεια 52</vt:lpstr>
      <vt:lpstr>               Βιβλιογραφία</vt:lpstr>
      <vt:lpstr>               Βιβλιογραφία</vt:lpstr>
      <vt:lpstr>               Βιβλιογραφία</vt:lpstr>
      <vt:lpstr>Ευχαριστώ για την προσοχή σας!!!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Meeting</dc:title>
  <dc:creator>Θανάσης</dc:creator>
  <cp:lastModifiedBy>Θανάσης</cp:lastModifiedBy>
  <cp:revision>447</cp:revision>
  <dcterms:created xsi:type="dcterms:W3CDTF">2014-09-17T19:15:39Z</dcterms:created>
  <dcterms:modified xsi:type="dcterms:W3CDTF">2015-05-04T14:30:32Z</dcterms:modified>
</cp:coreProperties>
</file>